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03"/>
  </p:notesMasterIdLst>
  <p:sldIdLst>
    <p:sldId id="256" r:id="rId5"/>
    <p:sldId id="257" r:id="rId6"/>
    <p:sldId id="285" r:id="rId7"/>
    <p:sldId id="291" r:id="rId8"/>
    <p:sldId id="348" r:id="rId9"/>
    <p:sldId id="349" r:id="rId10"/>
    <p:sldId id="350" r:id="rId11"/>
    <p:sldId id="351" r:id="rId12"/>
    <p:sldId id="352" r:id="rId13"/>
    <p:sldId id="353" r:id="rId14"/>
    <p:sldId id="354" r:id="rId15"/>
    <p:sldId id="356" r:id="rId16"/>
    <p:sldId id="286" r:id="rId17"/>
    <p:sldId id="362" r:id="rId18"/>
    <p:sldId id="371" r:id="rId19"/>
    <p:sldId id="357" r:id="rId20"/>
    <p:sldId id="372" r:id="rId21"/>
    <p:sldId id="363" r:id="rId22"/>
    <p:sldId id="373" r:id="rId23"/>
    <p:sldId id="364" r:id="rId24"/>
    <p:sldId id="374" r:id="rId25"/>
    <p:sldId id="366" r:id="rId26"/>
    <p:sldId id="375" r:id="rId27"/>
    <p:sldId id="367" r:id="rId28"/>
    <p:sldId id="376" r:id="rId29"/>
    <p:sldId id="365" r:id="rId30"/>
    <p:sldId id="368" r:id="rId31"/>
    <p:sldId id="369" r:id="rId32"/>
    <p:sldId id="377" r:id="rId33"/>
    <p:sldId id="382" r:id="rId34"/>
    <p:sldId id="381" r:id="rId35"/>
    <p:sldId id="378" r:id="rId36"/>
    <p:sldId id="403" r:id="rId37"/>
    <p:sldId id="347" r:id="rId38"/>
    <p:sldId id="358" r:id="rId39"/>
    <p:sldId id="360" r:id="rId40"/>
    <p:sldId id="400" r:id="rId41"/>
    <p:sldId id="361" r:id="rId42"/>
    <p:sldId id="380" r:id="rId43"/>
    <p:sldId id="385" r:id="rId44"/>
    <p:sldId id="386" r:id="rId45"/>
    <p:sldId id="387" r:id="rId46"/>
    <p:sldId id="388" r:id="rId47"/>
    <p:sldId id="389" r:id="rId48"/>
    <p:sldId id="390" r:id="rId49"/>
    <p:sldId id="395" r:id="rId50"/>
    <p:sldId id="391" r:id="rId51"/>
    <p:sldId id="392" r:id="rId52"/>
    <p:sldId id="393" r:id="rId53"/>
    <p:sldId id="394" r:id="rId54"/>
    <p:sldId id="396" r:id="rId55"/>
    <p:sldId id="397" r:id="rId56"/>
    <p:sldId id="398" r:id="rId57"/>
    <p:sldId id="399" r:id="rId58"/>
    <p:sldId id="359" r:id="rId59"/>
    <p:sldId id="379" r:id="rId60"/>
    <p:sldId id="384" r:id="rId61"/>
    <p:sldId id="440" r:id="rId62"/>
    <p:sldId id="441" r:id="rId63"/>
    <p:sldId id="343" r:id="rId64"/>
    <p:sldId id="401" r:id="rId65"/>
    <p:sldId id="402" r:id="rId66"/>
    <p:sldId id="407" r:id="rId67"/>
    <p:sldId id="408" r:id="rId68"/>
    <p:sldId id="409" r:id="rId69"/>
    <p:sldId id="410" r:id="rId70"/>
    <p:sldId id="411" r:id="rId71"/>
    <p:sldId id="412" r:id="rId72"/>
    <p:sldId id="413" r:id="rId73"/>
    <p:sldId id="414" r:id="rId74"/>
    <p:sldId id="422" r:id="rId75"/>
    <p:sldId id="433" r:id="rId76"/>
    <p:sldId id="415" r:id="rId77"/>
    <p:sldId id="434" r:id="rId78"/>
    <p:sldId id="435" r:id="rId79"/>
    <p:sldId id="416" r:id="rId80"/>
    <p:sldId id="417" r:id="rId81"/>
    <p:sldId id="419" r:id="rId82"/>
    <p:sldId id="418" r:id="rId83"/>
    <p:sldId id="420" r:id="rId84"/>
    <p:sldId id="423" r:id="rId85"/>
    <p:sldId id="424" r:id="rId86"/>
    <p:sldId id="436" r:id="rId87"/>
    <p:sldId id="437" r:id="rId88"/>
    <p:sldId id="439" r:id="rId89"/>
    <p:sldId id="438" r:id="rId90"/>
    <p:sldId id="432" r:id="rId91"/>
    <p:sldId id="404" r:id="rId92"/>
    <p:sldId id="405" r:id="rId93"/>
    <p:sldId id="421" r:id="rId94"/>
    <p:sldId id="426" r:id="rId95"/>
    <p:sldId id="427" r:id="rId96"/>
    <p:sldId id="428" r:id="rId97"/>
    <p:sldId id="429" r:id="rId98"/>
    <p:sldId id="430" r:id="rId99"/>
    <p:sldId id="431" r:id="rId100"/>
    <p:sldId id="425" r:id="rId101"/>
    <p:sldId id="337" r:id="rId102"/>
  </p:sldIdLst>
  <p:sldSz cx="12192000" cy="6858000"/>
  <p:notesSz cx="6858000" cy="9144000"/>
  <p:embeddedFontLst>
    <p:embeddedFont>
      <p:font typeface="Bebas Neue" panose="020B0606020202050201" pitchFamily="34" charset="0"/>
      <p:regular r:id="rId104"/>
    </p:embeddedFont>
    <p:embeddedFont>
      <p:font typeface="Overpass" panose="020B0604020202020204" charset="0"/>
      <p:regular r:id="rId105"/>
      <p:bold r:id="rId106"/>
      <p:italic r:id="rId107"/>
      <p:boldItalic r:id="rId108"/>
    </p:embeddedFont>
    <p:embeddedFont>
      <p:font typeface="Roboto Slab Light" pitchFamily="2" charset="0"/>
      <p:regular r:id="rId109"/>
      <p:bold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7" roundtripDataSignature="AMtx7mgUxRd3sot9UPDi6Z6ZsyMrnKLf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E05A53-3784-4FDC-9B18-D160F670F548}" v="254" dt="2024-06-18T02:32:43.722"/>
  </p1510:revLst>
</p1510:revInfo>
</file>

<file path=ppt/tableStyles.xml><?xml version="1.0" encoding="utf-8"?>
<a:tblStyleLst xmlns:a="http://schemas.openxmlformats.org/drawingml/2006/main" def="{F7AB11C1-C57C-4336-AF9B-BD13F94AF17F}">
  <a:tblStyle styleId="{F7AB11C1-C57C-4336-AF9B-BD13F94AF17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snapToGrid="0">
      <p:cViewPr varScale="1">
        <p:scale>
          <a:sx n="101" d="100"/>
          <a:sy n="101" d="100"/>
        </p:scale>
        <p:origin x="83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customschemas.google.com/relationships/presentationmetadata" Target="meta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font" Target="fonts/font4.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font" Target="fonts/font5.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3.fntdata"/><Relationship Id="rId119"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6.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1.fntdata"/><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7.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4731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5603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9212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5947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476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4551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050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047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9471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113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802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7511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5317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0243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0870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9825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2825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4305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0416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126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1451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1343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9982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1696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4311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9855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9949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2339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2359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6547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782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3005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8889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5929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0095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4489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3884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063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100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1206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2938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5122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59978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2448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42461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60776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1924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2940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697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7186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7323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20366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939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44150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43018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2776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119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677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4551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37134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2911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9424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65164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8666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02064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72529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25319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88967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75445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63722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03116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37555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80704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34635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7043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63238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85037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83443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43688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29399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7044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63072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69424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96507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74880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343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2132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81868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6746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4766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028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56"/>
        <p:cNvGrpSpPr/>
        <p:nvPr/>
      </p:nvGrpSpPr>
      <p:grpSpPr>
        <a:xfrm>
          <a:off x="0" y="0"/>
          <a:ext cx="0" cy="0"/>
          <a:chOff x="0" y="0"/>
          <a:chExt cx="0" cy="0"/>
        </a:xfrm>
      </p:grpSpPr>
      <p:sp>
        <p:nvSpPr>
          <p:cNvPr id="57" name="Google Shape;57;p31"/>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8" name="Google Shape;58;p31"/>
          <p:cNvSpPr/>
          <p:nvPr/>
        </p:nvSpPr>
        <p:spPr>
          <a:xfrm>
            <a:off x="4252764" y="986721"/>
            <a:ext cx="7087430" cy="5299779"/>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9" name="Google Shape;59;p31"/>
          <p:cNvSpPr txBox="1">
            <a:spLocks noGrp="1"/>
          </p:cNvSpPr>
          <p:nvPr>
            <p:ph type="title"/>
          </p:nvPr>
        </p:nvSpPr>
        <p:spPr>
          <a:xfrm>
            <a:off x="311800" y="2392400"/>
            <a:ext cx="3710400" cy="207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31"/>
          <p:cNvSpPr txBox="1">
            <a:spLocks noGrp="1"/>
          </p:cNvSpPr>
          <p:nvPr>
            <p:ph type="subTitle" idx="1"/>
          </p:nvPr>
        </p:nvSpPr>
        <p:spPr>
          <a:xfrm>
            <a:off x="5143424" y="4465600"/>
            <a:ext cx="2779600" cy="1487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2000">
                <a:solidFill>
                  <a:schemeClr val="lt1"/>
                </a:solidFill>
                <a:latin typeface="Overpass Light"/>
                <a:ea typeface="Overpass Light"/>
                <a:cs typeface="Overpass Light"/>
                <a:sym typeface="Overpass Light"/>
              </a:defRPr>
            </a:lvl1pPr>
            <a:lvl2pPr lvl="1"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2pPr>
            <a:lvl3pPr lvl="2"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3pPr>
            <a:lvl4pPr lvl="3"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4pPr>
            <a:lvl5pPr lvl="4"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5pPr>
            <a:lvl6pPr lvl="5"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6pPr>
            <a:lvl7pPr lvl="6"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7pPr>
            <a:lvl8pPr lvl="7"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8pPr>
            <a:lvl9pPr lvl="8" algn="r">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9pPr>
          </a:lstStyle>
          <a:p>
            <a:endParaRPr/>
          </a:p>
        </p:txBody>
      </p:sp>
      <p:sp>
        <p:nvSpPr>
          <p:cNvPr id="61" name="Google Shape;61;p31"/>
          <p:cNvSpPr txBox="1">
            <a:spLocks noGrp="1"/>
          </p:cNvSpPr>
          <p:nvPr>
            <p:ph type="subTitle" idx="2"/>
          </p:nvPr>
        </p:nvSpPr>
        <p:spPr>
          <a:xfrm>
            <a:off x="8498985" y="1177955"/>
            <a:ext cx="2776400" cy="1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0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2pPr>
            <a:lvl3pPr lvl="2"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3pPr>
            <a:lvl4pPr lvl="3"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4pPr>
            <a:lvl5pPr lvl="4"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5pPr>
            <a:lvl6pPr lvl="5"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6pPr>
            <a:lvl7pPr lvl="6"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7pPr>
            <a:lvl8pPr lvl="7"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8pPr>
            <a:lvl9pPr lvl="8" algn="l">
              <a:lnSpc>
                <a:spcPct val="100000"/>
              </a:lnSpc>
              <a:spcBef>
                <a:spcPts val="0"/>
              </a:spcBef>
              <a:spcAft>
                <a:spcPts val="0"/>
              </a:spcAft>
              <a:buSzPts val="1400"/>
              <a:buNone/>
              <a:defRPr sz="2000">
                <a:solidFill>
                  <a:schemeClr val="lt1"/>
                </a:solidFill>
                <a:latin typeface="Overpass Light"/>
                <a:ea typeface="Overpass Light"/>
                <a:cs typeface="Overpass Light"/>
                <a:sym typeface="Overpass Light"/>
              </a:defRPr>
            </a:lvl9pPr>
          </a:lstStyle>
          <a:p>
            <a:endParaRPr/>
          </a:p>
        </p:txBody>
      </p:sp>
      <p:pic>
        <p:nvPicPr>
          <p:cNvPr id="62" name="Google Shape;62;p31" descr="Logo&#10;&#10;Description automatically generated"/>
          <p:cNvPicPr preferRelativeResize="0"/>
          <p:nvPr/>
        </p:nvPicPr>
        <p:blipFill rotWithShape="1">
          <a:blip r:embed="rId2">
            <a:alphaModFix/>
          </a:blip>
          <a:srcRect/>
          <a:stretch/>
        </p:blipFill>
        <p:spPr>
          <a:xfrm>
            <a:off x="9958914" y="297024"/>
            <a:ext cx="1995055" cy="689697"/>
          </a:xfrm>
          <a:prstGeom prst="rect">
            <a:avLst/>
          </a:prstGeom>
          <a:noFill/>
          <a:ln>
            <a:noFill/>
          </a:ln>
        </p:spPr>
      </p:pic>
      <p:sp>
        <p:nvSpPr>
          <p:cNvPr id="63" name="Google Shape;63;p31"/>
          <p:cNvSpPr txBox="1"/>
          <p:nvPr/>
        </p:nvSpPr>
        <p:spPr>
          <a:xfrm>
            <a:off x="135400" y="6347068"/>
            <a:ext cx="4687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5" name="Google Shape;65;p32"/>
          <p:cNvSpPr/>
          <p:nvPr/>
        </p:nvSpPr>
        <p:spPr>
          <a:xfrm>
            <a:off x="135700" y="125389"/>
            <a:ext cx="119209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6" name="Google Shape;66;p32"/>
          <p:cNvSpPr/>
          <p:nvPr/>
        </p:nvSpPr>
        <p:spPr>
          <a:xfrm>
            <a:off x="475535" y="3558293"/>
            <a:ext cx="5835458" cy="28512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 name="Google Shape;67;p32"/>
          <p:cNvSpPr txBox="1">
            <a:spLocks noGrp="1"/>
          </p:cNvSpPr>
          <p:nvPr>
            <p:ph type="subTitle" idx="1"/>
          </p:nvPr>
        </p:nvSpPr>
        <p:spPr>
          <a:xfrm>
            <a:off x="950967" y="3978932"/>
            <a:ext cx="5041619" cy="162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533" b="1">
                <a:solidFill>
                  <a:schemeClr val="lt1"/>
                </a:solidFill>
              </a:defRPr>
            </a:lvl1pPr>
            <a:lvl2pPr lvl="1" algn="l">
              <a:lnSpc>
                <a:spcPct val="100000"/>
              </a:lnSpc>
              <a:spcBef>
                <a:spcPts val="0"/>
              </a:spcBef>
              <a:spcAft>
                <a:spcPts val="0"/>
              </a:spcAft>
              <a:buSzPts val="1400"/>
              <a:buNone/>
              <a:defRPr sz="2533" b="1">
                <a:solidFill>
                  <a:schemeClr val="lt1"/>
                </a:solidFill>
              </a:defRPr>
            </a:lvl2pPr>
            <a:lvl3pPr lvl="2" algn="l">
              <a:lnSpc>
                <a:spcPct val="100000"/>
              </a:lnSpc>
              <a:spcBef>
                <a:spcPts val="0"/>
              </a:spcBef>
              <a:spcAft>
                <a:spcPts val="0"/>
              </a:spcAft>
              <a:buSzPts val="1400"/>
              <a:buNone/>
              <a:defRPr sz="2533" b="1">
                <a:solidFill>
                  <a:schemeClr val="lt1"/>
                </a:solidFill>
              </a:defRPr>
            </a:lvl3pPr>
            <a:lvl4pPr lvl="3" algn="l">
              <a:lnSpc>
                <a:spcPct val="100000"/>
              </a:lnSpc>
              <a:spcBef>
                <a:spcPts val="0"/>
              </a:spcBef>
              <a:spcAft>
                <a:spcPts val="0"/>
              </a:spcAft>
              <a:buSzPts val="1400"/>
              <a:buNone/>
              <a:defRPr sz="2533" b="1">
                <a:solidFill>
                  <a:schemeClr val="lt1"/>
                </a:solidFill>
              </a:defRPr>
            </a:lvl4pPr>
            <a:lvl5pPr lvl="4" algn="l">
              <a:lnSpc>
                <a:spcPct val="100000"/>
              </a:lnSpc>
              <a:spcBef>
                <a:spcPts val="0"/>
              </a:spcBef>
              <a:spcAft>
                <a:spcPts val="0"/>
              </a:spcAft>
              <a:buSzPts val="1400"/>
              <a:buNone/>
              <a:defRPr sz="2533" b="1">
                <a:solidFill>
                  <a:schemeClr val="lt1"/>
                </a:solidFill>
              </a:defRPr>
            </a:lvl5pPr>
            <a:lvl6pPr lvl="5" algn="l">
              <a:lnSpc>
                <a:spcPct val="100000"/>
              </a:lnSpc>
              <a:spcBef>
                <a:spcPts val="0"/>
              </a:spcBef>
              <a:spcAft>
                <a:spcPts val="0"/>
              </a:spcAft>
              <a:buSzPts val="1400"/>
              <a:buNone/>
              <a:defRPr sz="2533" b="1">
                <a:solidFill>
                  <a:schemeClr val="lt1"/>
                </a:solidFill>
              </a:defRPr>
            </a:lvl6pPr>
            <a:lvl7pPr lvl="6" algn="l">
              <a:lnSpc>
                <a:spcPct val="100000"/>
              </a:lnSpc>
              <a:spcBef>
                <a:spcPts val="0"/>
              </a:spcBef>
              <a:spcAft>
                <a:spcPts val="0"/>
              </a:spcAft>
              <a:buSzPts val="1400"/>
              <a:buNone/>
              <a:defRPr sz="2533" b="1">
                <a:solidFill>
                  <a:schemeClr val="lt1"/>
                </a:solidFill>
              </a:defRPr>
            </a:lvl7pPr>
            <a:lvl8pPr lvl="7" algn="l">
              <a:lnSpc>
                <a:spcPct val="100000"/>
              </a:lnSpc>
              <a:spcBef>
                <a:spcPts val="0"/>
              </a:spcBef>
              <a:spcAft>
                <a:spcPts val="0"/>
              </a:spcAft>
              <a:buSzPts val="1400"/>
              <a:buNone/>
              <a:defRPr sz="2533" b="1">
                <a:solidFill>
                  <a:schemeClr val="lt1"/>
                </a:solidFill>
              </a:defRPr>
            </a:lvl8pPr>
            <a:lvl9pPr lvl="8" algn="l">
              <a:lnSpc>
                <a:spcPct val="100000"/>
              </a:lnSpc>
              <a:spcBef>
                <a:spcPts val="0"/>
              </a:spcBef>
              <a:spcAft>
                <a:spcPts val="0"/>
              </a:spcAft>
              <a:buSzPts val="1400"/>
              <a:buNone/>
              <a:defRPr sz="2533" b="1">
                <a:solidFill>
                  <a:schemeClr val="lt1"/>
                </a:solidFill>
              </a:defRPr>
            </a:lvl9pPr>
          </a:lstStyle>
          <a:p>
            <a:endParaRPr/>
          </a:p>
        </p:txBody>
      </p:sp>
      <p:pic>
        <p:nvPicPr>
          <p:cNvPr id="68" name="Google Shape;68;p32" descr="Logo&#10;&#10;Description automatically generated"/>
          <p:cNvPicPr preferRelativeResize="0"/>
          <p:nvPr/>
        </p:nvPicPr>
        <p:blipFill rotWithShape="1">
          <a:blip r:embed="rId2">
            <a:alphaModFix/>
          </a:blip>
          <a:srcRect/>
          <a:stretch/>
        </p:blipFill>
        <p:spPr>
          <a:xfrm>
            <a:off x="9944229" y="5892088"/>
            <a:ext cx="1995055" cy="689697"/>
          </a:xfrm>
          <a:prstGeom prst="rect">
            <a:avLst/>
          </a:prstGeom>
          <a:noFill/>
          <a:ln>
            <a:noFill/>
          </a:ln>
        </p:spPr>
      </p:pic>
      <p:sp>
        <p:nvSpPr>
          <p:cNvPr id="69" name="Google Shape;69;p32"/>
          <p:cNvSpPr txBox="1"/>
          <p:nvPr/>
        </p:nvSpPr>
        <p:spPr>
          <a:xfrm>
            <a:off x="135400" y="6347068"/>
            <a:ext cx="4687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77"/>
        <p:cNvGrpSpPr/>
        <p:nvPr/>
      </p:nvGrpSpPr>
      <p:grpSpPr>
        <a:xfrm>
          <a:off x="0" y="0"/>
          <a:ext cx="0" cy="0"/>
          <a:chOff x="0" y="0"/>
          <a:chExt cx="0" cy="0"/>
        </a:xfrm>
      </p:grpSpPr>
      <p:sp>
        <p:nvSpPr>
          <p:cNvPr id="78" name="Google Shape;78;p34"/>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9" name="Google Shape;79;p34"/>
          <p:cNvSpPr/>
          <p:nvPr/>
        </p:nvSpPr>
        <p:spPr>
          <a:xfrm>
            <a:off x="693964" y="2001512"/>
            <a:ext cx="7228604" cy="28472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lt1"/>
              </a:solidFill>
              <a:latin typeface="Arial"/>
              <a:ea typeface="Arial"/>
              <a:cs typeface="Arial"/>
              <a:sym typeface="Arial"/>
            </a:endParaRPr>
          </a:p>
        </p:txBody>
      </p:sp>
      <p:sp>
        <p:nvSpPr>
          <p:cNvPr id="80" name="Google Shape;80;p34"/>
          <p:cNvSpPr txBox="1">
            <a:spLocks noGrp="1"/>
          </p:cNvSpPr>
          <p:nvPr>
            <p:ph type="subTitle" idx="1"/>
          </p:nvPr>
        </p:nvSpPr>
        <p:spPr>
          <a:xfrm>
            <a:off x="1247019" y="3607579"/>
            <a:ext cx="2499200" cy="6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000">
                <a:solidFill>
                  <a:schemeClr val="lt1"/>
                </a:solidFill>
              </a:defRPr>
            </a:lvl1pPr>
            <a:lvl2pPr lvl="1" algn="ctr">
              <a:lnSpc>
                <a:spcPct val="100000"/>
              </a:lnSpc>
              <a:spcBef>
                <a:spcPts val="0"/>
              </a:spcBef>
              <a:spcAft>
                <a:spcPts val="0"/>
              </a:spcAft>
              <a:buSzPts val="1400"/>
              <a:buNone/>
              <a:defRPr sz="2000">
                <a:solidFill>
                  <a:schemeClr val="lt1"/>
                </a:solidFill>
              </a:defRPr>
            </a:lvl2pPr>
            <a:lvl3pPr lvl="2" algn="ctr">
              <a:lnSpc>
                <a:spcPct val="100000"/>
              </a:lnSpc>
              <a:spcBef>
                <a:spcPts val="0"/>
              </a:spcBef>
              <a:spcAft>
                <a:spcPts val="0"/>
              </a:spcAft>
              <a:buSzPts val="1400"/>
              <a:buNone/>
              <a:defRPr sz="2000">
                <a:solidFill>
                  <a:schemeClr val="lt1"/>
                </a:solidFill>
              </a:defRPr>
            </a:lvl3pPr>
            <a:lvl4pPr lvl="3" algn="ctr">
              <a:lnSpc>
                <a:spcPct val="100000"/>
              </a:lnSpc>
              <a:spcBef>
                <a:spcPts val="0"/>
              </a:spcBef>
              <a:spcAft>
                <a:spcPts val="0"/>
              </a:spcAft>
              <a:buSzPts val="1400"/>
              <a:buNone/>
              <a:defRPr sz="2000">
                <a:solidFill>
                  <a:schemeClr val="lt1"/>
                </a:solidFill>
              </a:defRPr>
            </a:lvl4pPr>
            <a:lvl5pPr lvl="4" algn="ctr">
              <a:lnSpc>
                <a:spcPct val="100000"/>
              </a:lnSpc>
              <a:spcBef>
                <a:spcPts val="0"/>
              </a:spcBef>
              <a:spcAft>
                <a:spcPts val="0"/>
              </a:spcAft>
              <a:buSzPts val="1400"/>
              <a:buNone/>
              <a:defRPr sz="2000">
                <a:solidFill>
                  <a:schemeClr val="lt1"/>
                </a:solidFill>
              </a:defRPr>
            </a:lvl5pPr>
            <a:lvl6pPr lvl="5" algn="ctr">
              <a:lnSpc>
                <a:spcPct val="100000"/>
              </a:lnSpc>
              <a:spcBef>
                <a:spcPts val="0"/>
              </a:spcBef>
              <a:spcAft>
                <a:spcPts val="0"/>
              </a:spcAft>
              <a:buSzPts val="1400"/>
              <a:buNone/>
              <a:defRPr sz="2000">
                <a:solidFill>
                  <a:schemeClr val="lt1"/>
                </a:solidFill>
              </a:defRPr>
            </a:lvl6pPr>
            <a:lvl7pPr lvl="6" algn="ctr">
              <a:lnSpc>
                <a:spcPct val="100000"/>
              </a:lnSpc>
              <a:spcBef>
                <a:spcPts val="0"/>
              </a:spcBef>
              <a:spcAft>
                <a:spcPts val="0"/>
              </a:spcAft>
              <a:buSzPts val="1400"/>
              <a:buNone/>
              <a:defRPr sz="2000">
                <a:solidFill>
                  <a:schemeClr val="lt1"/>
                </a:solidFill>
              </a:defRPr>
            </a:lvl7pPr>
            <a:lvl8pPr lvl="7" algn="ctr">
              <a:lnSpc>
                <a:spcPct val="100000"/>
              </a:lnSpc>
              <a:spcBef>
                <a:spcPts val="0"/>
              </a:spcBef>
              <a:spcAft>
                <a:spcPts val="0"/>
              </a:spcAft>
              <a:buSzPts val="1400"/>
              <a:buNone/>
              <a:defRPr sz="2000">
                <a:solidFill>
                  <a:schemeClr val="lt1"/>
                </a:solidFill>
              </a:defRPr>
            </a:lvl8pPr>
            <a:lvl9pPr lvl="8" algn="ctr">
              <a:lnSpc>
                <a:spcPct val="100000"/>
              </a:lnSpc>
              <a:spcBef>
                <a:spcPts val="0"/>
              </a:spcBef>
              <a:spcAft>
                <a:spcPts val="0"/>
              </a:spcAft>
              <a:buSzPts val="1400"/>
              <a:buNone/>
              <a:defRPr sz="2000">
                <a:solidFill>
                  <a:schemeClr val="lt1"/>
                </a:solidFill>
              </a:defRPr>
            </a:lvl9pPr>
          </a:lstStyle>
          <a:p>
            <a:endParaRPr/>
          </a:p>
        </p:txBody>
      </p:sp>
      <p:sp>
        <p:nvSpPr>
          <p:cNvPr id="81" name="Google Shape;81;p34"/>
          <p:cNvSpPr txBox="1">
            <a:spLocks noGrp="1"/>
          </p:cNvSpPr>
          <p:nvPr>
            <p:ph type="subTitle" idx="2"/>
          </p:nvPr>
        </p:nvSpPr>
        <p:spPr>
          <a:xfrm>
            <a:off x="4524957" y="3607579"/>
            <a:ext cx="2499200" cy="6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000">
                <a:solidFill>
                  <a:schemeClr val="lt1"/>
                </a:solidFill>
              </a:defRPr>
            </a:lvl1pPr>
            <a:lvl2pPr lvl="1" algn="ctr">
              <a:lnSpc>
                <a:spcPct val="100000"/>
              </a:lnSpc>
              <a:spcBef>
                <a:spcPts val="0"/>
              </a:spcBef>
              <a:spcAft>
                <a:spcPts val="0"/>
              </a:spcAft>
              <a:buSzPts val="1400"/>
              <a:buNone/>
              <a:defRPr sz="2000">
                <a:solidFill>
                  <a:schemeClr val="lt1"/>
                </a:solidFill>
              </a:defRPr>
            </a:lvl2pPr>
            <a:lvl3pPr lvl="2" algn="ctr">
              <a:lnSpc>
                <a:spcPct val="100000"/>
              </a:lnSpc>
              <a:spcBef>
                <a:spcPts val="0"/>
              </a:spcBef>
              <a:spcAft>
                <a:spcPts val="0"/>
              </a:spcAft>
              <a:buSzPts val="1400"/>
              <a:buNone/>
              <a:defRPr sz="2000">
                <a:solidFill>
                  <a:schemeClr val="lt1"/>
                </a:solidFill>
              </a:defRPr>
            </a:lvl3pPr>
            <a:lvl4pPr lvl="3" algn="ctr">
              <a:lnSpc>
                <a:spcPct val="100000"/>
              </a:lnSpc>
              <a:spcBef>
                <a:spcPts val="0"/>
              </a:spcBef>
              <a:spcAft>
                <a:spcPts val="0"/>
              </a:spcAft>
              <a:buSzPts val="1400"/>
              <a:buNone/>
              <a:defRPr sz="2000">
                <a:solidFill>
                  <a:schemeClr val="lt1"/>
                </a:solidFill>
              </a:defRPr>
            </a:lvl4pPr>
            <a:lvl5pPr lvl="4" algn="ctr">
              <a:lnSpc>
                <a:spcPct val="100000"/>
              </a:lnSpc>
              <a:spcBef>
                <a:spcPts val="0"/>
              </a:spcBef>
              <a:spcAft>
                <a:spcPts val="0"/>
              </a:spcAft>
              <a:buSzPts val="1400"/>
              <a:buNone/>
              <a:defRPr sz="2000">
                <a:solidFill>
                  <a:schemeClr val="lt1"/>
                </a:solidFill>
              </a:defRPr>
            </a:lvl5pPr>
            <a:lvl6pPr lvl="5" algn="ctr">
              <a:lnSpc>
                <a:spcPct val="100000"/>
              </a:lnSpc>
              <a:spcBef>
                <a:spcPts val="0"/>
              </a:spcBef>
              <a:spcAft>
                <a:spcPts val="0"/>
              </a:spcAft>
              <a:buSzPts val="1400"/>
              <a:buNone/>
              <a:defRPr sz="2000">
                <a:solidFill>
                  <a:schemeClr val="lt1"/>
                </a:solidFill>
              </a:defRPr>
            </a:lvl6pPr>
            <a:lvl7pPr lvl="6" algn="ctr">
              <a:lnSpc>
                <a:spcPct val="100000"/>
              </a:lnSpc>
              <a:spcBef>
                <a:spcPts val="0"/>
              </a:spcBef>
              <a:spcAft>
                <a:spcPts val="0"/>
              </a:spcAft>
              <a:buSzPts val="1400"/>
              <a:buNone/>
              <a:defRPr sz="2000">
                <a:solidFill>
                  <a:schemeClr val="lt1"/>
                </a:solidFill>
              </a:defRPr>
            </a:lvl7pPr>
            <a:lvl8pPr lvl="7" algn="ctr">
              <a:lnSpc>
                <a:spcPct val="100000"/>
              </a:lnSpc>
              <a:spcBef>
                <a:spcPts val="0"/>
              </a:spcBef>
              <a:spcAft>
                <a:spcPts val="0"/>
              </a:spcAft>
              <a:buSzPts val="1400"/>
              <a:buNone/>
              <a:defRPr sz="2000">
                <a:solidFill>
                  <a:schemeClr val="lt1"/>
                </a:solidFill>
              </a:defRPr>
            </a:lvl8pPr>
            <a:lvl9pPr lvl="8" algn="ctr">
              <a:lnSpc>
                <a:spcPct val="100000"/>
              </a:lnSpc>
              <a:spcBef>
                <a:spcPts val="0"/>
              </a:spcBef>
              <a:spcAft>
                <a:spcPts val="0"/>
              </a:spcAft>
              <a:buSzPts val="1400"/>
              <a:buNone/>
              <a:defRPr sz="2000">
                <a:solidFill>
                  <a:schemeClr val="lt1"/>
                </a:solidFill>
              </a:defRPr>
            </a:lvl9pPr>
          </a:lstStyle>
          <a:p>
            <a:endParaRPr/>
          </a:p>
        </p:txBody>
      </p:sp>
      <p:pic>
        <p:nvPicPr>
          <p:cNvPr id="82" name="Google Shape;82;p34" descr="Logo&#10;&#10;Description automatically generated"/>
          <p:cNvPicPr preferRelativeResize="0"/>
          <p:nvPr/>
        </p:nvPicPr>
        <p:blipFill rotWithShape="1">
          <a:blip r:embed="rId2">
            <a:alphaModFix/>
          </a:blip>
          <a:srcRect/>
          <a:stretch/>
        </p:blipFill>
        <p:spPr>
          <a:xfrm>
            <a:off x="9964778" y="5922911"/>
            <a:ext cx="1995055" cy="689697"/>
          </a:xfrm>
          <a:prstGeom prst="rect">
            <a:avLst/>
          </a:prstGeom>
          <a:noFill/>
          <a:ln>
            <a:noFill/>
          </a:ln>
        </p:spPr>
      </p:pic>
      <p:sp>
        <p:nvSpPr>
          <p:cNvPr id="83" name="Google Shape;83;p34"/>
          <p:cNvSpPr txBox="1"/>
          <p:nvPr/>
        </p:nvSpPr>
        <p:spPr>
          <a:xfrm>
            <a:off x="135400" y="6347068"/>
            <a:ext cx="4687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84"/>
        <p:cNvGrpSpPr/>
        <p:nvPr/>
      </p:nvGrpSpPr>
      <p:grpSpPr>
        <a:xfrm>
          <a:off x="0" y="0"/>
          <a:ext cx="0" cy="0"/>
          <a:chOff x="0" y="0"/>
          <a:chExt cx="0" cy="0"/>
        </a:xfrm>
      </p:grpSpPr>
      <p:sp>
        <p:nvSpPr>
          <p:cNvPr id="85" name="Google Shape;85;p35"/>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 name="Google Shape;86;p35"/>
          <p:cNvSpPr/>
          <p:nvPr/>
        </p:nvSpPr>
        <p:spPr>
          <a:xfrm>
            <a:off x="135400" y="141598"/>
            <a:ext cx="11921200" cy="6574801"/>
          </a:xfrm>
          <a:prstGeom prst="rect">
            <a:avLst/>
          </a:prstGeom>
          <a:solidFill>
            <a:srgbClr val="FF0000">
              <a:alpha val="64705"/>
            </a:srgb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 name="Google Shape;87;p35"/>
          <p:cNvSpPr/>
          <p:nvPr/>
        </p:nvSpPr>
        <p:spPr>
          <a:xfrm>
            <a:off x="3632200" y="0"/>
            <a:ext cx="4927600" cy="68580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lt1"/>
              </a:solidFill>
              <a:latin typeface="Arial"/>
              <a:ea typeface="Arial"/>
              <a:cs typeface="Arial"/>
              <a:sym typeface="Arial"/>
            </a:endParaRPr>
          </a:p>
        </p:txBody>
      </p:sp>
      <p:cxnSp>
        <p:nvCxnSpPr>
          <p:cNvPr id="88" name="Google Shape;88;p35"/>
          <p:cNvCxnSpPr/>
          <p:nvPr/>
        </p:nvCxnSpPr>
        <p:spPr>
          <a:xfrm>
            <a:off x="3604864" y="141600"/>
            <a:ext cx="5082400" cy="0"/>
          </a:xfrm>
          <a:prstGeom prst="straightConnector1">
            <a:avLst/>
          </a:prstGeom>
          <a:noFill/>
          <a:ln w="19050" cap="flat" cmpd="sng">
            <a:solidFill>
              <a:schemeClr val="dk1"/>
            </a:solidFill>
            <a:prstDash val="solid"/>
            <a:round/>
            <a:headEnd type="none" w="sm" len="sm"/>
            <a:tailEnd type="none" w="sm" len="sm"/>
          </a:ln>
        </p:spPr>
      </p:cxnSp>
      <p:cxnSp>
        <p:nvCxnSpPr>
          <p:cNvPr id="89" name="Google Shape;89;p35"/>
          <p:cNvCxnSpPr/>
          <p:nvPr/>
        </p:nvCxnSpPr>
        <p:spPr>
          <a:xfrm>
            <a:off x="3604864" y="6716400"/>
            <a:ext cx="5082400" cy="0"/>
          </a:xfrm>
          <a:prstGeom prst="straightConnector1">
            <a:avLst/>
          </a:prstGeom>
          <a:noFill/>
          <a:ln w="19050" cap="flat" cmpd="sng">
            <a:solidFill>
              <a:schemeClr val="dk1"/>
            </a:solidFill>
            <a:prstDash val="solid"/>
            <a:round/>
            <a:headEnd type="none" w="sm" len="sm"/>
            <a:tailEnd type="none" w="sm" len="sm"/>
          </a:ln>
        </p:spPr>
      </p:cxnSp>
      <p:sp>
        <p:nvSpPr>
          <p:cNvPr id="90" name="Google Shape;90;p35"/>
          <p:cNvSpPr txBox="1">
            <a:spLocks noGrp="1"/>
          </p:cNvSpPr>
          <p:nvPr>
            <p:ph type="title"/>
          </p:nvPr>
        </p:nvSpPr>
        <p:spPr>
          <a:xfrm>
            <a:off x="3632200" y="472112"/>
            <a:ext cx="4927600" cy="10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1" name="Google Shape;91;p35"/>
          <p:cNvSpPr txBox="1"/>
          <p:nvPr/>
        </p:nvSpPr>
        <p:spPr>
          <a:xfrm>
            <a:off x="135400" y="6347068"/>
            <a:ext cx="4687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chemeClr val="lt1"/>
                </a:solidFill>
                <a:latin typeface="Arial"/>
                <a:ea typeface="Arial"/>
                <a:cs typeface="Arial"/>
                <a:sym typeface="Arial"/>
              </a:rPr>
              <a:t>‹#›</a:t>
            </a:fld>
            <a:endParaRPr sz="18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2"/>
        <p:cNvGrpSpPr/>
        <p:nvPr/>
      </p:nvGrpSpPr>
      <p:grpSpPr>
        <a:xfrm>
          <a:off x="0" y="0"/>
          <a:ext cx="0" cy="0"/>
          <a:chOff x="0" y="0"/>
          <a:chExt cx="0" cy="0"/>
        </a:xfrm>
      </p:grpSpPr>
      <p:sp>
        <p:nvSpPr>
          <p:cNvPr id="13" name="Google Shape;13;p25"/>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14" name="Google Shape;14;p25"/>
          <p:cNvSpPr/>
          <p:nvPr/>
        </p:nvSpPr>
        <p:spPr>
          <a:xfrm>
            <a:off x="-125933" y="3429000"/>
            <a:ext cx="12410800" cy="3452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15" name="Google Shape;15;p25"/>
          <p:cNvGrpSpPr/>
          <p:nvPr/>
        </p:nvGrpSpPr>
        <p:grpSpPr>
          <a:xfrm>
            <a:off x="137633" y="3429000"/>
            <a:ext cx="11921200" cy="3308800"/>
            <a:chOff x="103225" y="2571750"/>
            <a:chExt cx="8940900" cy="2481600"/>
          </a:xfrm>
        </p:grpSpPr>
        <p:cxnSp>
          <p:nvCxnSpPr>
            <p:cNvPr id="16" name="Google Shape;16;p25"/>
            <p:cNvCxnSpPr/>
            <p:nvPr/>
          </p:nvCxnSpPr>
          <p:spPr>
            <a:xfrm>
              <a:off x="103225" y="2571750"/>
              <a:ext cx="0" cy="2481600"/>
            </a:xfrm>
            <a:prstGeom prst="straightConnector1">
              <a:avLst/>
            </a:prstGeom>
            <a:noFill/>
            <a:ln w="19050" cap="flat" cmpd="sng">
              <a:solidFill>
                <a:schemeClr val="lt1"/>
              </a:solidFill>
              <a:prstDash val="solid"/>
              <a:round/>
              <a:headEnd type="none" w="sm" len="sm"/>
              <a:tailEnd type="none" w="sm" len="sm"/>
            </a:ln>
          </p:spPr>
        </p:cxnSp>
        <p:cxnSp>
          <p:nvCxnSpPr>
            <p:cNvPr id="17" name="Google Shape;17;p25"/>
            <p:cNvCxnSpPr/>
            <p:nvPr/>
          </p:nvCxnSpPr>
          <p:spPr>
            <a:xfrm>
              <a:off x="9044125" y="2571750"/>
              <a:ext cx="0" cy="2481600"/>
            </a:xfrm>
            <a:prstGeom prst="straightConnector1">
              <a:avLst/>
            </a:prstGeom>
            <a:noFill/>
            <a:ln w="19050" cap="flat" cmpd="sng">
              <a:solidFill>
                <a:schemeClr val="lt1"/>
              </a:solidFill>
              <a:prstDash val="solid"/>
              <a:round/>
              <a:headEnd type="none" w="sm" len="sm"/>
              <a:tailEnd type="none" w="sm" len="sm"/>
            </a:ln>
          </p:spPr>
        </p:cxnSp>
        <p:cxnSp>
          <p:nvCxnSpPr>
            <p:cNvPr id="18" name="Google Shape;18;p25"/>
            <p:cNvCxnSpPr/>
            <p:nvPr/>
          </p:nvCxnSpPr>
          <p:spPr>
            <a:xfrm>
              <a:off x="103225" y="5053350"/>
              <a:ext cx="8940900" cy="0"/>
            </a:xfrm>
            <a:prstGeom prst="straightConnector1">
              <a:avLst/>
            </a:prstGeom>
            <a:noFill/>
            <a:ln w="19050" cap="flat" cmpd="sng">
              <a:solidFill>
                <a:schemeClr val="lt1"/>
              </a:solidFill>
              <a:prstDash val="solid"/>
              <a:round/>
              <a:headEnd type="none" w="sm" len="sm"/>
              <a:tailEnd type="none" w="sm" len="sm"/>
            </a:ln>
          </p:spPr>
        </p:cxnSp>
      </p:grpSp>
      <p:sp>
        <p:nvSpPr>
          <p:cNvPr id="19" name="Google Shape;19;p25"/>
          <p:cNvSpPr txBox="1"/>
          <p:nvPr/>
        </p:nvSpPr>
        <p:spPr>
          <a:xfrm>
            <a:off x="7882433" y="3970400"/>
            <a:ext cx="3202800" cy="956000"/>
          </a:xfrm>
          <a:prstGeom prst="rect">
            <a:avLst/>
          </a:prstGeom>
          <a:noFill/>
          <a:ln>
            <a:noFill/>
          </a:ln>
        </p:spPr>
        <p:txBody>
          <a:bodyPr spcFirstLastPara="1" wrap="square" lIns="121900" tIns="121900" rIns="121900" bIns="121900" anchor="b" anchorCtr="0">
            <a:noAutofit/>
          </a:bodyPr>
          <a:lstStyle/>
          <a:p>
            <a:pPr marL="0" marR="0" lvl="0" indent="0" algn="r" rtl="0">
              <a:spcBef>
                <a:spcPts val="0"/>
              </a:spcBef>
              <a:spcAft>
                <a:spcPts val="0"/>
              </a:spcAft>
              <a:buClr>
                <a:schemeClr val="dk1"/>
              </a:buClr>
              <a:buSzPts val="1600"/>
              <a:buFont typeface="Arial"/>
              <a:buNone/>
            </a:pPr>
            <a:endParaRPr sz="1600" b="0" i="0" u="none" strike="noStrike" cap="none">
              <a:solidFill>
                <a:schemeClr val="dk1"/>
              </a:solidFill>
              <a:latin typeface="Roboto Slab Light"/>
              <a:ea typeface="Roboto Slab Light"/>
              <a:cs typeface="Roboto Slab Light"/>
              <a:sym typeface="Roboto Slab Light"/>
            </a:endParaRPr>
          </a:p>
        </p:txBody>
      </p:sp>
      <p:sp>
        <p:nvSpPr>
          <p:cNvPr id="20" name="Google Shape;20;p25"/>
          <p:cNvSpPr txBox="1">
            <a:spLocks noGrp="1"/>
          </p:cNvSpPr>
          <p:nvPr>
            <p:ph type="ctrTitle"/>
          </p:nvPr>
        </p:nvSpPr>
        <p:spPr>
          <a:xfrm>
            <a:off x="2926367" y="1943000"/>
            <a:ext cx="6339200" cy="297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9600"/>
            </a:lvl1pPr>
            <a:lvl2pPr lvl="1" algn="l">
              <a:lnSpc>
                <a:spcPct val="100000"/>
              </a:lnSpc>
              <a:spcBef>
                <a:spcPts val="0"/>
              </a:spcBef>
              <a:spcAft>
                <a:spcPts val="0"/>
              </a:spcAft>
              <a:buClr>
                <a:srgbClr val="434343"/>
              </a:buClr>
              <a:buSzPts val="5200"/>
              <a:buNone/>
              <a:defRPr sz="6933">
                <a:solidFill>
                  <a:srgbClr val="434343"/>
                </a:solidFill>
              </a:defRPr>
            </a:lvl2pPr>
            <a:lvl3pPr lvl="2" algn="l">
              <a:lnSpc>
                <a:spcPct val="100000"/>
              </a:lnSpc>
              <a:spcBef>
                <a:spcPts val="0"/>
              </a:spcBef>
              <a:spcAft>
                <a:spcPts val="0"/>
              </a:spcAft>
              <a:buClr>
                <a:srgbClr val="434343"/>
              </a:buClr>
              <a:buSzPts val="5200"/>
              <a:buNone/>
              <a:defRPr sz="6933">
                <a:solidFill>
                  <a:srgbClr val="434343"/>
                </a:solidFill>
              </a:defRPr>
            </a:lvl3pPr>
            <a:lvl4pPr lvl="3" algn="l">
              <a:lnSpc>
                <a:spcPct val="100000"/>
              </a:lnSpc>
              <a:spcBef>
                <a:spcPts val="0"/>
              </a:spcBef>
              <a:spcAft>
                <a:spcPts val="0"/>
              </a:spcAft>
              <a:buClr>
                <a:srgbClr val="434343"/>
              </a:buClr>
              <a:buSzPts val="5200"/>
              <a:buNone/>
              <a:defRPr sz="6933">
                <a:solidFill>
                  <a:srgbClr val="434343"/>
                </a:solidFill>
              </a:defRPr>
            </a:lvl4pPr>
            <a:lvl5pPr lvl="4" algn="l">
              <a:lnSpc>
                <a:spcPct val="100000"/>
              </a:lnSpc>
              <a:spcBef>
                <a:spcPts val="0"/>
              </a:spcBef>
              <a:spcAft>
                <a:spcPts val="0"/>
              </a:spcAft>
              <a:buClr>
                <a:srgbClr val="434343"/>
              </a:buClr>
              <a:buSzPts val="5200"/>
              <a:buNone/>
              <a:defRPr sz="6933">
                <a:solidFill>
                  <a:srgbClr val="434343"/>
                </a:solidFill>
              </a:defRPr>
            </a:lvl5pPr>
            <a:lvl6pPr lvl="5" algn="l">
              <a:lnSpc>
                <a:spcPct val="100000"/>
              </a:lnSpc>
              <a:spcBef>
                <a:spcPts val="0"/>
              </a:spcBef>
              <a:spcAft>
                <a:spcPts val="0"/>
              </a:spcAft>
              <a:buClr>
                <a:srgbClr val="434343"/>
              </a:buClr>
              <a:buSzPts val="5200"/>
              <a:buNone/>
              <a:defRPr sz="6933">
                <a:solidFill>
                  <a:srgbClr val="434343"/>
                </a:solidFill>
              </a:defRPr>
            </a:lvl6pPr>
            <a:lvl7pPr lvl="6" algn="l">
              <a:lnSpc>
                <a:spcPct val="100000"/>
              </a:lnSpc>
              <a:spcBef>
                <a:spcPts val="0"/>
              </a:spcBef>
              <a:spcAft>
                <a:spcPts val="0"/>
              </a:spcAft>
              <a:buClr>
                <a:srgbClr val="434343"/>
              </a:buClr>
              <a:buSzPts val="5200"/>
              <a:buNone/>
              <a:defRPr sz="6933">
                <a:solidFill>
                  <a:srgbClr val="434343"/>
                </a:solidFill>
              </a:defRPr>
            </a:lvl7pPr>
            <a:lvl8pPr lvl="7" algn="l">
              <a:lnSpc>
                <a:spcPct val="100000"/>
              </a:lnSpc>
              <a:spcBef>
                <a:spcPts val="0"/>
              </a:spcBef>
              <a:spcAft>
                <a:spcPts val="0"/>
              </a:spcAft>
              <a:buClr>
                <a:srgbClr val="434343"/>
              </a:buClr>
              <a:buSzPts val="5200"/>
              <a:buNone/>
              <a:defRPr sz="6933">
                <a:solidFill>
                  <a:srgbClr val="434343"/>
                </a:solidFill>
              </a:defRPr>
            </a:lvl8pPr>
            <a:lvl9pPr lvl="8" algn="l">
              <a:lnSpc>
                <a:spcPct val="100000"/>
              </a:lnSpc>
              <a:spcBef>
                <a:spcPts val="0"/>
              </a:spcBef>
              <a:spcAft>
                <a:spcPts val="0"/>
              </a:spcAft>
              <a:buClr>
                <a:srgbClr val="434343"/>
              </a:buClr>
              <a:buSzPts val="5200"/>
              <a:buNone/>
              <a:defRPr sz="6933">
                <a:solidFill>
                  <a:srgbClr val="434343"/>
                </a:solidFill>
              </a:defRPr>
            </a:lvl9pPr>
          </a:lstStyle>
          <a:p>
            <a:endParaRPr/>
          </a:p>
        </p:txBody>
      </p:sp>
      <p:sp>
        <p:nvSpPr>
          <p:cNvPr id="21" name="Google Shape;21;p25"/>
          <p:cNvSpPr txBox="1">
            <a:spLocks noGrp="1"/>
          </p:cNvSpPr>
          <p:nvPr>
            <p:ph type="subTitle" idx="1"/>
          </p:nvPr>
        </p:nvSpPr>
        <p:spPr>
          <a:xfrm>
            <a:off x="3153033" y="4908800"/>
            <a:ext cx="5890400" cy="49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a:lnSpc>
                <a:spcPct val="100000"/>
              </a:lnSpc>
              <a:spcBef>
                <a:spcPts val="0"/>
              </a:spcBef>
              <a:spcAft>
                <a:spcPts val="0"/>
              </a:spcAft>
              <a:buClr>
                <a:srgbClr val="434343"/>
              </a:buClr>
              <a:buSzPts val="2800"/>
              <a:buNone/>
              <a:defRPr sz="3733">
                <a:solidFill>
                  <a:srgbClr val="434343"/>
                </a:solidFill>
              </a:defRPr>
            </a:lvl2pPr>
            <a:lvl3pPr lvl="2" algn="r">
              <a:lnSpc>
                <a:spcPct val="100000"/>
              </a:lnSpc>
              <a:spcBef>
                <a:spcPts val="0"/>
              </a:spcBef>
              <a:spcAft>
                <a:spcPts val="0"/>
              </a:spcAft>
              <a:buClr>
                <a:srgbClr val="434343"/>
              </a:buClr>
              <a:buSzPts val="2800"/>
              <a:buNone/>
              <a:defRPr sz="3733">
                <a:solidFill>
                  <a:srgbClr val="434343"/>
                </a:solidFill>
              </a:defRPr>
            </a:lvl3pPr>
            <a:lvl4pPr lvl="3" algn="r">
              <a:lnSpc>
                <a:spcPct val="100000"/>
              </a:lnSpc>
              <a:spcBef>
                <a:spcPts val="0"/>
              </a:spcBef>
              <a:spcAft>
                <a:spcPts val="0"/>
              </a:spcAft>
              <a:buClr>
                <a:srgbClr val="434343"/>
              </a:buClr>
              <a:buSzPts val="2800"/>
              <a:buNone/>
              <a:defRPr sz="3733">
                <a:solidFill>
                  <a:srgbClr val="434343"/>
                </a:solidFill>
              </a:defRPr>
            </a:lvl4pPr>
            <a:lvl5pPr lvl="4" algn="r">
              <a:lnSpc>
                <a:spcPct val="100000"/>
              </a:lnSpc>
              <a:spcBef>
                <a:spcPts val="0"/>
              </a:spcBef>
              <a:spcAft>
                <a:spcPts val="0"/>
              </a:spcAft>
              <a:buClr>
                <a:srgbClr val="434343"/>
              </a:buClr>
              <a:buSzPts val="2800"/>
              <a:buNone/>
              <a:defRPr sz="3733">
                <a:solidFill>
                  <a:srgbClr val="434343"/>
                </a:solidFill>
              </a:defRPr>
            </a:lvl5pPr>
            <a:lvl6pPr lvl="5" algn="r">
              <a:lnSpc>
                <a:spcPct val="100000"/>
              </a:lnSpc>
              <a:spcBef>
                <a:spcPts val="0"/>
              </a:spcBef>
              <a:spcAft>
                <a:spcPts val="0"/>
              </a:spcAft>
              <a:buClr>
                <a:srgbClr val="434343"/>
              </a:buClr>
              <a:buSzPts val="2800"/>
              <a:buNone/>
              <a:defRPr sz="3733">
                <a:solidFill>
                  <a:srgbClr val="434343"/>
                </a:solidFill>
              </a:defRPr>
            </a:lvl6pPr>
            <a:lvl7pPr lvl="6" algn="r">
              <a:lnSpc>
                <a:spcPct val="100000"/>
              </a:lnSpc>
              <a:spcBef>
                <a:spcPts val="0"/>
              </a:spcBef>
              <a:spcAft>
                <a:spcPts val="0"/>
              </a:spcAft>
              <a:buClr>
                <a:srgbClr val="434343"/>
              </a:buClr>
              <a:buSzPts val="2800"/>
              <a:buNone/>
              <a:defRPr sz="3733">
                <a:solidFill>
                  <a:srgbClr val="434343"/>
                </a:solidFill>
              </a:defRPr>
            </a:lvl7pPr>
            <a:lvl8pPr lvl="7" algn="r">
              <a:lnSpc>
                <a:spcPct val="100000"/>
              </a:lnSpc>
              <a:spcBef>
                <a:spcPts val="0"/>
              </a:spcBef>
              <a:spcAft>
                <a:spcPts val="0"/>
              </a:spcAft>
              <a:buClr>
                <a:srgbClr val="434343"/>
              </a:buClr>
              <a:buSzPts val="2800"/>
              <a:buNone/>
              <a:defRPr sz="3733">
                <a:solidFill>
                  <a:srgbClr val="434343"/>
                </a:solidFill>
              </a:defRPr>
            </a:lvl8pPr>
            <a:lvl9pPr lvl="8" algn="r">
              <a:lnSpc>
                <a:spcPct val="100000"/>
              </a:lnSpc>
              <a:spcBef>
                <a:spcPts val="0"/>
              </a:spcBef>
              <a:spcAft>
                <a:spcPts val="0"/>
              </a:spcAft>
              <a:buClr>
                <a:srgbClr val="434343"/>
              </a:buClr>
              <a:buSzPts val="2800"/>
              <a:buNone/>
              <a:defRPr sz="3733">
                <a:solidFill>
                  <a:srgbClr val="434343"/>
                </a:solidFill>
              </a:defRPr>
            </a:lvl9pPr>
          </a:lstStyle>
          <a:p>
            <a:endParaRPr/>
          </a:p>
        </p:txBody>
      </p:sp>
      <p:pic>
        <p:nvPicPr>
          <p:cNvPr id="22" name="Google Shape;22;p25" descr="Logo&#10;&#10;Description automatically generated"/>
          <p:cNvPicPr preferRelativeResize="0"/>
          <p:nvPr/>
        </p:nvPicPr>
        <p:blipFill rotWithShape="1">
          <a:blip r:embed="rId2">
            <a:alphaModFix/>
          </a:blip>
          <a:srcRect/>
          <a:stretch/>
        </p:blipFill>
        <p:spPr>
          <a:xfrm>
            <a:off x="9860943" y="354174"/>
            <a:ext cx="1995055" cy="689697"/>
          </a:xfrm>
          <a:prstGeom prst="rect">
            <a:avLst/>
          </a:prstGeom>
          <a:noFill/>
          <a:ln>
            <a:noFill/>
          </a:ln>
        </p:spPr>
      </p:pic>
    </p:spTree>
    <p:extLst>
      <p:ext uri="{BB962C8B-B14F-4D97-AF65-F5344CB8AC3E}">
        <p14:creationId xmlns:p14="http://schemas.microsoft.com/office/powerpoint/2010/main" val="3864372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3"/>
        <p:cNvGrpSpPr/>
        <p:nvPr/>
      </p:nvGrpSpPr>
      <p:grpSpPr>
        <a:xfrm>
          <a:off x="0" y="0"/>
          <a:ext cx="0" cy="0"/>
          <a:chOff x="0" y="0"/>
          <a:chExt cx="0" cy="0"/>
        </a:xfrm>
      </p:grpSpPr>
      <p:sp>
        <p:nvSpPr>
          <p:cNvPr id="24" name="Google Shape;24;p26"/>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 name="Google Shape;25;p26"/>
          <p:cNvSpPr/>
          <p:nvPr/>
        </p:nvSpPr>
        <p:spPr>
          <a:xfrm>
            <a:off x="4223933" y="2001512"/>
            <a:ext cx="7516310" cy="28472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sp>
        <p:nvSpPr>
          <p:cNvPr id="26" name="Google Shape;26;p26"/>
          <p:cNvSpPr txBox="1">
            <a:spLocks noGrp="1"/>
          </p:cNvSpPr>
          <p:nvPr>
            <p:ph type="title"/>
          </p:nvPr>
        </p:nvSpPr>
        <p:spPr>
          <a:xfrm>
            <a:off x="720800" y="2531200"/>
            <a:ext cx="2892400" cy="179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6"/>
          <p:cNvSpPr txBox="1">
            <a:spLocks noGrp="1"/>
          </p:cNvSpPr>
          <p:nvPr>
            <p:ph type="subTitle" idx="1"/>
          </p:nvPr>
        </p:nvSpPr>
        <p:spPr>
          <a:xfrm>
            <a:off x="5158652" y="3112647"/>
            <a:ext cx="2499200" cy="37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933" b="1">
                <a:solidFill>
                  <a:schemeClr val="lt1"/>
                </a:solidFill>
                <a:latin typeface="Bebas Neue"/>
                <a:ea typeface="Bebas Neue"/>
                <a:cs typeface="Bebas Neue"/>
                <a:sym typeface="Bebas Neue"/>
              </a:defRPr>
            </a:lvl1pPr>
            <a:lvl2pPr lvl="1"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2pPr>
            <a:lvl3pPr lvl="2"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3pPr>
            <a:lvl4pPr lvl="3"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4pPr>
            <a:lvl5pPr lvl="4"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5pPr>
            <a:lvl6pPr lvl="5"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6pPr>
            <a:lvl7pPr lvl="6"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7pPr>
            <a:lvl8pPr lvl="7"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8pPr>
            <a:lvl9pPr lvl="8" algn="ctr">
              <a:lnSpc>
                <a:spcPct val="100000"/>
              </a:lnSpc>
              <a:spcBef>
                <a:spcPts val="0"/>
              </a:spcBef>
              <a:spcAft>
                <a:spcPts val="0"/>
              </a:spcAft>
              <a:buSzPts val="1400"/>
              <a:buNone/>
              <a:defRPr sz="2933" b="1">
                <a:solidFill>
                  <a:schemeClr val="lt1"/>
                </a:solidFill>
                <a:latin typeface="Bebas Neue"/>
                <a:ea typeface="Bebas Neue"/>
                <a:cs typeface="Bebas Neue"/>
                <a:sym typeface="Bebas Neue"/>
              </a:defRPr>
            </a:lvl9pPr>
          </a:lstStyle>
          <a:p>
            <a:endParaRPr/>
          </a:p>
        </p:txBody>
      </p:sp>
      <p:sp>
        <p:nvSpPr>
          <p:cNvPr id="28" name="Google Shape;28;p26"/>
          <p:cNvSpPr txBox="1">
            <a:spLocks noGrp="1"/>
          </p:cNvSpPr>
          <p:nvPr>
            <p:ph type="subTitle" idx="2"/>
          </p:nvPr>
        </p:nvSpPr>
        <p:spPr>
          <a:xfrm>
            <a:off x="5158652" y="3609559"/>
            <a:ext cx="2499200" cy="6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000">
                <a:solidFill>
                  <a:schemeClr val="lt1"/>
                </a:solidFill>
              </a:defRPr>
            </a:lvl1pPr>
            <a:lvl2pPr lvl="1" algn="ctr">
              <a:lnSpc>
                <a:spcPct val="100000"/>
              </a:lnSpc>
              <a:spcBef>
                <a:spcPts val="0"/>
              </a:spcBef>
              <a:spcAft>
                <a:spcPts val="0"/>
              </a:spcAft>
              <a:buSzPts val="1400"/>
              <a:buNone/>
              <a:defRPr sz="2000">
                <a:solidFill>
                  <a:schemeClr val="lt1"/>
                </a:solidFill>
              </a:defRPr>
            </a:lvl2pPr>
            <a:lvl3pPr lvl="2" algn="ctr">
              <a:lnSpc>
                <a:spcPct val="100000"/>
              </a:lnSpc>
              <a:spcBef>
                <a:spcPts val="0"/>
              </a:spcBef>
              <a:spcAft>
                <a:spcPts val="0"/>
              </a:spcAft>
              <a:buSzPts val="1400"/>
              <a:buNone/>
              <a:defRPr sz="2000">
                <a:solidFill>
                  <a:schemeClr val="lt1"/>
                </a:solidFill>
              </a:defRPr>
            </a:lvl3pPr>
            <a:lvl4pPr lvl="3" algn="ctr">
              <a:lnSpc>
                <a:spcPct val="100000"/>
              </a:lnSpc>
              <a:spcBef>
                <a:spcPts val="0"/>
              </a:spcBef>
              <a:spcAft>
                <a:spcPts val="0"/>
              </a:spcAft>
              <a:buSzPts val="1400"/>
              <a:buNone/>
              <a:defRPr sz="2000">
                <a:solidFill>
                  <a:schemeClr val="lt1"/>
                </a:solidFill>
              </a:defRPr>
            </a:lvl4pPr>
            <a:lvl5pPr lvl="4" algn="ctr">
              <a:lnSpc>
                <a:spcPct val="100000"/>
              </a:lnSpc>
              <a:spcBef>
                <a:spcPts val="0"/>
              </a:spcBef>
              <a:spcAft>
                <a:spcPts val="0"/>
              </a:spcAft>
              <a:buSzPts val="1400"/>
              <a:buNone/>
              <a:defRPr sz="2000">
                <a:solidFill>
                  <a:schemeClr val="lt1"/>
                </a:solidFill>
              </a:defRPr>
            </a:lvl5pPr>
            <a:lvl6pPr lvl="5" algn="ctr">
              <a:lnSpc>
                <a:spcPct val="100000"/>
              </a:lnSpc>
              <a:spcBef>
                <a:spcPts val="0"/>
              </a:spcBef>
              <a:spcAft>
                <a:spcPts val="0"/>
              </a:spcAft>
              <a:buSzPts val="1400"/>
              <a:buNone/>
              <a:defRPr sz="2000">
                <a:solidFill>
                  <a:schemeClr val="lt1"/>
                </a:solidFill>
              </a:defRPr>
            </a:lvl6pPr>
            <a:lvl7pPr lvl="6" algn="ctr">
              <a:lnSpc>
                <a:spcPct val="100000"/>
              </a:lnSpc>
              <a:spcBef>
                <a:spcPts val="0"/>
              </a:spcBef>
              <a:spcAft>
                <a:spcPts val="0"/>
              </a:spcAft>
              <a:buSzPts val="1400"/>
              <a:buNone/>
              <a:defRPr sz="2000">
                <a:solidFill>
                  <a:schemeClr val="lt1"/>
                </a:solidFill>
              </a:defRPr>
            </a:lvl7pPr>
            <a:lvl8pPr lvl="7" algn="ctr">
              <a:lnSpc>
                <a:spcPct val="100000"/>
              </a:lnSpc>
              <a:spcBef>
                <a:spcPts val="0"/>
              </a:spcBef>
              <a:spcAft>
                <a:spcPts val="0"/>
              </a:spcAft>
              <a:buSzPts val="1400"/>
              <a:buNone/>
              <a:defRPr sz="2000">
                <a:solidFill>
                  <a:schemeClr val="lt1"/>
                </a:solidFill>
              </a:defRPr>
            </a:lvl8pPr>
            <a:lvl9pPr lvl="8" algn="ctr">
              <a:lnSpc>
                <a:spcPct val="100000"/>
              </a:lnSpc>
              <a:spcBef>
                <a:spcPts val="0"/>
              </a:spcBef>
              <a:spcAft>
                <a:spcPts val="0"/>
              </a:spcAft>
              <a:buSzPts val="1400"/>
              <a:buNone/>
              <a:defRPr sz="2000">
                <a:solidFill>
                  <a:schemeClr val="lt1"/>
                </a:solidFill>
              </a:defRPr>
            </a:lvl9pPr>
          </a:lstStyle>
          <a:p>
            <a:endParaRPr/>
          </a:p>
        </p:txBody>
      </p:sp>
      <p:sp>
        <p:nvSpPr>
          <p:cNvPr id="29" name="Google Shape;29;p26"/>
          <p:cNvSpPr txBox="1">
            <a:spLocks noGrp="1"/>
          </p:cNvSpPr>
          <p:nvPr>
            <p:ph type="subTitle" idx="3"/>
          </p:nvPr>
        </p:nvSpPr>
        <p:spPr>
          <a:xfrm>
            <a:off x="8100967" y="3112647"/>
            <a:ext cx="2499200" cy="37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933" b="1">
                <a:solidFill>
                  <a:schemeClr val="lt1"/>
                </a:solidFill>
                <a:latin typeface="Bebas Neue"/>
                <a:ea typeface="Bebas Neue"/>
                <a:cs typeface="Bebas Neue"/>
                <a:sym typeface="Bebas Neue"/>
              </a:defRPr>
            </a:lvl1pPr>
            <a:lvl2pPr lvl="1"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2pPr>
            <a:lvl3pPr lvl="2"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3pPr>
            <a:lvl4pPr lvl="3"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4pPr>
            <a:lvl5pPr lvl="4"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5pPr>
            <a:lvl6pPr lvl="5"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6pPr>
            <a:lvl7pPr lvl="6"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7pPr>
            <a:lvl8pPr lvl="7"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8pPr>
            <a:lvl9pPr lvl="8" algn="ctr">
              <a:lnSpc>
                <a:spcPct val="100000"/>
              </a:lnSpc>
              <a:spcBef>
                <a:spcPts val="0"/>
              </a:spcBef>
              <a:spcAft>
                <a:spcPts val="0"/>
              </a:spcAft>
              <a:buSzPts val="1400"/>
              <a:buNone/>
              <a:defRPr sz="2933">
                <a:solidFill>
                  <a:schemeClr val="lt1"/>
                </a:solidFill>
                <a:latin typeface="Bebas Neue"/>
                <a:ea typeface="Bebas Neue"/>
                <a:cs typeface="Bebas Neue"/>
                <a:sym typeface="Bebas Neue"/>
              </a:defRPr>
            </a:lvl9pPr>
          </a:lstStyle>
          <a:p>
            <a:endParaRPr/>
          </a:p>
        </p:txBody>
      </p:sp>
      <p:sp>
        <p:nvSpPr>
          <p:cNvPr id="30" name="Google Shape;30;p26"/>
          <p:cNvSpPr txBox="1">
            <a:spLocks noGrp="1"/>
          </p:cNvSpPr>
          <p:nvPr>
            <p:ph type="subTitle" idx="4"/>
          </p:nvPr>
        </p:nvSpPr>
        <p:spPr>
          <a:xfrm>
            <a:off x="8100967" y="3609559"/>
            <a:ext cx="2499200" cy="63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000">
                <a:solidFill>
                  <a:schemeClr val="lt1"/>
                </a:solidFill>
              </a:defRPr>
            </a:lvl1pPr>
            <a:lvl2pPr lvl="1" algn="ctr">
              <a:lnSpc>
                <a:spcPct val="100000"/>
              </a:lnSpc>
              <a:spcBef>
                <a:spcPts val="0"/>
              </a:spcBef>
              <a:spcAft>
                <a:spcPts val="0"/>
              </a:spcAft>
              <a:buSzPts val="1400"/>
              <a:buNone/>
              <a:defRPr sz="2000">
                <a:solidFill>
                  <a:schemeClr val="lt1"/>
                </a:solidFill>
              </a:defRPr>
            </a:lvl2pPr>
            <a:lvl3pPr lvl="2" algn="ctr">
              <a:lnSpc>
                <a:spcPct val="100000"/>
              </a:lnSpc>
              <a:spcBef>
                <a:spcPts val="0"/>
              </a:spcBef>
              <a:spcAft>
                <a:spcPts val="0"/>
              </a:spcAft>
              <a:buSzPts val="1400"/>
              <a:buNone/>
              <a:defRPr sz="2000">
                <a:solidFill>
                  <a:schemeClr val="lt1"/>
                </a:solidFill>
              </a:defRPr>
            </a:lvl3pPr>
            <a:lvl4pPr lvl="3" algn="ctr">
              <a:lnSpc>
                <a:spcPct val="100000"/>
              </a:lnSpc>
              <a:spcBef>
                <a:spcPts val="0"/>
              </a:spcBef>
              <a:spcAft>
                <a:spcPts val="0"/>
              </a:spcAft>
              <a:buSzPts val="1400"/>
              <a:buNone/>
              <a:defRPr sz="2000">
                <a:solidFill>
                  <a:schemeClr val="lt1"/>
                </a:solidFill>
              </a:defRPr>
            </a:lvl4pPr>
            <a:lvl5pPr lvl="4" algn="ctr">
              <a:lnSpc>
                <a:spcPct val="100000"/>
              </a:lnSpc>
              <a:spcBef>
                <a:spcPts val="0"/>
              </a:spcBef>
              <a:spcAft>
                <a:spcPts val="0"/>
              </a:spcAft>
              <a:buSzPts val="1400"/>
              <a:buNone/>
              <a:defRPr sz="2000">
                <a:solidFill>
                  <a:schemeClr val="lt1"/>
                </a:solidFill>
              </a:defRPr>
            </a:lvl5pPr>
            <a:lvl6pPr lvl="5" algn="ctr">
              <a:lnSpc>
                <a:spcPct val="100000"/>
              </a:lnSpc>
              <a:spcBef>
                <a:spcPts val="0"/>
              </a:spcBef>
              <a:spcAft>
                <a:spcPts val="0"/>
              </a:spcAft>
              <a:buSzPts val="1400"/>
              <a:buNone/>
              <a:defRPr sz="2000">
                <a:solidFill>
                  <a:schemeClr val="lt1"/>
                </a:solidFill>
              </a:defRPr>
            </a:lvl6pPr>
            <a:lvl7pPr lvl="6" algn="ctr">
              <a:lnSpc>
                <a:spcPct val="100000"/>
              </a:lnSpc>
              <a:spcBef>
                <a:spcPts val="0"/>
              </a:spcBef>
              <a:spcAft>
                <a:spcPts val="0"/>
              </a:spcAft>
              <a:buSzPts val="1400"/>
              <a:buNone/>
              <a:defRPr sz="2000">
                <a:solidFill>
                  <a:schemeClr val="lt1"/>
                </a:solidFill>
              </a:defRPr>
            </a:lvl7pPr>
            <a:lvl8pPr lvl="7" algn="ctr">
              <a:lnSpc>
                <a:spcPct val="100000"/>
              </a:lnSpc>
              <a:spcBef>
                <a:spcPts val="0"/>
              </a:spcBef>
              <a:spcAft>
                <a:spcPts val="0"/>
              </a:spcAft>
              <a:buSzPts val="1400"/>
              <a:buNone/>
              <a:defRPr sz="2000">
                <a:solidFill>
                  <a:schemeClr val="lt1"/>
                </a:solidFill>
              </a:defRPr>
            </a:lvl8pPr>
            <a:lvl9pPr lvl="8" algn="ctr">
              <a:lnSpc>
                <a:spcPct val="100000"/>
              </a:lnSpc>
              <a:spcBef>
                <a:spcPts val="0"/>
              </a:spcBef>
              <a:spcAft>
                <a:spcPts val="0"/>
              </a:spcAft>
              <a:buSzPts val="1400"/>
              <a:buNone/>
              <a:defRPr sz="2000">
                <a:solidFill>
                  <a:schemeClr val="lt1"/>
                </a:solidFill>
              </a:defRPr>
            </a:lvl9pPr>
          </a:lstStyle>
          <a:p>
            <a:endParaRPr/>
          </a:p>
        </p:txBody>
      </p:sp>
      <p:pic>
        <p:nvPicPr>
          <p:cNvPr id="31" name="Google Shape;31;p26" descr="Logo&#10;&#10;Description automatically generated"/>
          <p:cNvPicPr preferRelativeResize="0"/>
          <p:nvPr/>
        </p:nvPicPr>
        <p:blipFill rotWithShape="1">
          <a:blip r:embed="rId2">
            <a:alphaModFix/>
          </a:blip>
          <a:srcRect/>
          <a:stretch/>
        </p:blipFill>
        <p:spPr>
          <a:xfrm>
            <a:off x="9913407" y="5881815"/>
            <a:ext cx="1995055" cy="689697"/>
          </a:xfrm>
          <a:prstGeom prst="rect">
            <a:avLst/>
          </a:prstGeom>
          <a:noFill/>
          <a:ln>
            <a:noFill/>
          </a:ln>
        </p:spPr>
      </p:pic>
      <p:sp>
        <p:nvSpPr>
          <p:cNvPr id="32" name="Google Shape;32;p26"/>
          <p:cNvSpPr txBox="1"/>
          <p:nvPr/>
        </p:nvSpPr>
        <p:spPr>
          <a:xfrm>
            <a:off x="135400" y="6347068"/>
            <a:ext cx="4687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b="0" i="0" u="none" strike="noStrike" cap="none">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Tree>
    <p:extLst>
      <p:ext uri="{BB962C8B-B14F-4D97-AF65-F5344CB8AC3E}">
        <p14:creationId xmlns:p14="http://schemas.microsoft.com/office/powerpoint/2010/main" val="263105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0"/>
        <p:cNvGrpSpPr/>
        <p:nvPr/>
      </p:nvGrpSpPr>
      <p:grpSpPr>
        <a:xfrm>
          <a:off x="0" y="0"/>
          <a:ext cx="0" cy="0"/>
          <a:chOff x="0" y="0"/>
          <a:chExt cx="0" cy="0"/>
        </a:xfrm>
      </p:grpSpPr>
      <p:sp>
        <p:nvSpPr>
          <p:cNvPr id="51" name="Google Shape;51;p30"/>
          <p:cNvSpPr/>
          <p:nvPr/>
        </p:nvSpPr>
        <p:spPr>
          <a:xfrm>
            <a:off x="135400" y="141600"/>
            <a:ext cx="11921200" cy="65748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 name="Google Shape;52;p30"/>
          <p:cNvSpPr/>
          <p:nvPr/>
        </p:nvSpPr>
        <p:spPr>
          <a:xfrm>
            <a:off x="5092039" y="2400567"/>
            <a:ext cx="6826388" cy="15152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 name="Google Shape;53;p30"/>
          <p:cNvSpPr txBox="1">
            <a:spLocks noGrp="1"/>
          </p:cNvSpPr>
          <p:nvPr>
            <p:ph type="title"/>
          </p:nvPr>
        </p:nvSpPr>
        <p:spPr>
          <a:xfrm>
            <a:off x="2736267" y="2668567"/>
            <a:ext cx="2217600" cy="124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3333"/>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endParaRPr/>
          </a:p>
        </p:txBody>
      </p:sp>
      <p:pic>
        <p:nvPicPr>
          <p:cNvPr id="54" name="Google Shape;54;p30" descr="Logo&#10;&#10;Description automatically generated"/>
          <p:cNvPicPr preferRelativeResize="0"/>
          <p:nvPr/>
        </p:nvPicPr>
        <p:blipFill rotWithShape="1">
          <a:blip r:embed="rId2">
            <a:alphaModFix/>
          </a:blip>
          <a:srcRect/>
          <a:stretch/>
        </p:blipFill>
        <p:spPr>
          <a:xfrm>
            <a:off x="9923372" y="5922911"/>
            <a:ext cx="1995055" cy="689697"/>
          </a:xfrm>
          <a:prstGeom prst="rect">
            <a:avLst/>
          </a:prstGeom>
          <a:noFill/>
          <a:ln>
            <a:noFill/>
          </a:ln>
        </p:spPr>
      </p:pic>
      <p:sp>
        <p:nvSpPr>
          <p:cNvPr id="55" name="Google Shape;55;p30"/>
          <p:cNvSpPr txBox="1"/>
          <p:nvPr/>
        </p:nvSpPr>
        <p:spPr>
          <a:xfrm>
            <a:off x="135400" y="6347068"/>
            <a:ext cx="4687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rgbClr val="000000"/>
                </a:solidFill>
                <a:latin typeface="Arial"/>
                <a:ea typeface="Arial"/>
                <a:cs typeface="Arial"/>
                <a:sym typeface="Arial"/>
              </a:rPr>
              <a:t>‹#›</a:t>
            </a:fld>
            <a:endParaRPr sz="1800">
              <a:solidFill>
                <a:srgbClr val="000000"/>
              </a:solidFill>
              <a:latin typeface="Arial"/>
              <a:ea typeface="Arial"/>
              <a:cs typeface="Arial"/>
              <a:sym typeface="Arial"/>
            </a:endParaRPr>
          </a:p>
        </p:txBody>
      </p:sp>
    </p:spTree>
    <p:extLst>
      <p:ext uri="{BB962C8B-B14F-4D97-AF65-F5344CB8AC3E}">
        <p14:creationId xmlns:p14="http://schemas.microsoft.com/office/powerpoint/2010/main" val="2406907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9"/>
        <p:cNvGrpSpPr/>
        <p:nvPr/>
      </p:nvGrpSpPr>
      <p:grpSpPr>
        <a:xfrm>
          <a:off x="0" y="0"/>
          <a:ext cx="0" cy="0"/>
          <a:chOff x="0" y="0"/>
          <a:chExt cx="0" cy="0"/>
        </a:xfrm>
      </p:grpSpPr>
      <p:sp>
        <p:nvSpPr>
          <p:cNvPr id="100" name="Google Shape;100;p37"/>
          <p:cNvSpPr txBox="1"/>
          <p:nvPr/>
        </p:nvSpPr>
        <p:spPr>
          <a:xfrm>
            <a:off x="4096000" y="5021059"/>
            <a:ext cx="4000000" cy="805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400"/>
              </a:spcBef>
              <a:spcAft>
                <a:spcPts val="0"/>
              </a:spcAft>
              <a:buClr>
                <a:schemeClr val="dk1"/>
              </a:buClr>
              <a:buSzPts val="1467"/>
              <a:buFont typeface="Arial"/>
              <a:buNone/>
            </a:pPr>
            <a:endParaRPr sz="1467" b="1">
              <a:solidFill>
                <a:schemeClr val="lt1"/>
              </a:solidFill>
              <a:latin typeface="Overpass"/>
              <a:ea typeface="Overpass"/>
              <a:cs typeface="Overpass"/>
              <a:sym typeface="Overpass"/>
            </a:endParaRPr>
          </a:p>
        </p:txBody>
      </p:sp>
    </p:spTree>
    <p:extLst>
      <p:ext uri="{BB962C8B-B14F-4D97-AF65-F5344CB8AC3E}">
        <p14:creationId xmlns:p14="http://schemas.microsoft.com/office/powerpoint/2010/main" val="3044969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312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4300"/>
              <a:buFont typeface="Bebas Neue"/>
              <a:buNone/>
              <a:defRPr sz="43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24"/>
          <p:cNvSpPr txBox="1">
            <a:spLocks noGrp="1"/>
          </p:cNvSpPr>
          <p:nvPr>
            <p:ph type="body" idx="1"/>
          </p:nvPr>
        </p:nvSpPr>
        <p:spPr>
          <a:xfrm>
            <a:off x="8312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verpass"/>
              <a:buChar char="●"/>
              <a:defRPr sz="1800" b="0" i="0" u="none" strike="noStrike" cap="none">
                <a:solidFill>
                  <a:schemeClr val="dk1"/>
                </a:solidFill>
                <a:latin typeface="Overpass"/>
                <a:ea typeface="Overpass"/>
                <a:cs typeface="Overpass"/>
                <a:sym typeface="Overpass"/>
              </a:defRPr>
            </a:lvl1pPr>
            <a:lvl2pPr marL="914400" marR="0" lvl="1"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2pPr>
            <a:lvl3pPr marL="1371600" marR="0" lvl="2"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3pPr>
            <a:lvl4pPr marL="1828800" marR="0" lvl="3"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4pPr>
            <a:lvl5pPr marL="2286000" marR="0" lvl="4"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5pPr>
            <a:lvl6pPr marL="2743200" marR="0" lvl="5"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6pPr>
            <a:lvl7pPr marL="3200400" marR="0" lvl="6"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7pPr>
            <a:lvl8pPr marL="3657600" marR="0" lvl="7" indent="-317500" algn="l" rtl="0">
              <a:lnSpc>
                <a:spcPct val="115000"/>
              </a:lnSpc>
              <a:spcBef>
                <a:spcPts val="1600"/>
              </a:spcBef>
              <a:spcAft>
                <a:spcPts val="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8pPr>
            <a:lvl9pPr marL="4114800" marR="0" lvl="8" indent="-317500" algn="l" rtl="0">
              <a:lnSpc>
                <a:spcPct val="115000"/>
              </a:lnSpc>
              <a:spcBef>
                <a:spcPts val="1600"/>
              </a:spcBef>
              <a:spcAft>
                <a:spcPts val="1600"/>
              </a:spcAft>
              <a:buClr>
                <a:schemeClr val="dk1"/>
              </a:buClr>
              <a:buSzPts val="1400"/>
              <a:buFont typeface="Overpass"/>
              <a:buChar char="■"/>
              <a:defRPr sz="1867" b="0" i="0" u="none" strike="noStrike" cap="none">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59" r:id="rId4"/>
    <p:sldLayoutId id="2147483660" r:id="rId5"/>
    <p:sldLayoutId id="2147483661" r:id="rId6"/>
    <p:sldLayoutId id="2147483662" r:id="rId7"/>
    <p:sldLayoutId id="214748366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48.xml"/><Relationship Id="rId18" Type="http://schemas.openxmlformats.org/officeDocument/2006/relationships/slide" Target="slide54.xml"/><Relationship Id="rId3" Type="http://schemas.openxmlformats.org/officeDocument/2006/relationships/slide" Target="slide38.xml"/><Relationship Id="rId7" Type="http://schemas.openxmlformats.org/officeDocument/2006/relationships/slide" Target="slide42.xml"/><Relationship Id="rId12" Type="http://schemas.openxmlformats.org/officeDocument/2006/relationships/slide" Target="slide47.xml"/><Relationship Id="rId17" Type="http://schemas.openxmlformats.org/officeDocument/2006/relationships/slide" Target="slide53.xml"/><Relationship Id="rId2" Type="http://schemas.openxmlformats.org/officeDocument/2006/relationships/notesSlide" Target="../notesSlides/notesSlide34.xml"/><Relationship Id="rId16" Type="http://schemas.openxmlformats.org/officeDocument/2006/relationships/slide" Target="slide52.xml"/><Relationship Id="rId1" Type="http://schemas.openxmlformats.org/officeDocument/2006/relationships/slideLayout" Target="../slideLayouts/slideLayout8.xml"/><Relationship Id="rId6" Type="http://schemas.openxmlformats.org/officeDocument/2006/relationships/slide" Target="slide41.xml"/><Relationship Id="rId11" Type="http://schemas.openxmlformats.org/officeDocument/2006/relationships/slide" Target="slide46.xml"/><Relationship Id="rId5" Type="http://schemas.openxmlformats.org/officeDocument/2006/relationships/slide" Target="slide40.xml"/><Relationship Id="rId15" Type="http://schemas.openxmlformats.org/officeDocument/2006/relationships/slide" Target="slide51.xml"/><Relationship Id="rId10" Type="http://schemas.openxmlformats.org/officeDocument/2006/relationships/slide" Target="slide45.xml"/><Relationship Id="rId4" Type="http://schemas.openxmlformats.org/officeDocument/2006/relationships/slide" Target="slide39.xml"/><Relationship Id="rId9" Type="http://schemas.openxmlformats.org/officeDocument/2006/relationships/slide" Target="slide44.xml"/><Relationship Id="rId14" Type="http://schemas.openxmlformats.org/officeDocument/2006/relationships/slide" Target="slide50.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slide" Target="slide37.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slide" Target="slide37.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slide" Target="slide37.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slide" Target="slide37.xm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slide" Target="slide37.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slide" Target="slide37.xml"/><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slide" Target="slide37.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slide" Target="slide37.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slide" Target="slide37.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slide" Target="slide37.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slide" Target="slide37.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slide" Target="slide37.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slide" Target="slide37.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slide" Target="slide37.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slide" Target="slide37.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slide" Target="slide37.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slide" Target="slide37.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slide" Target="slide37.xml"/><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slide" Target="slide37.xml"/><Relationship Id="rId5" Type="http://schemas.openxmlformats.org/officeDocument/2006/relationships/image" Target="../media/image97.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4.xml"/><Relationship Id="rId1" Type="http://schemas.openxmlformats.org/officeDocument/2006/relationships/slideLayout" Target="../slideLayouts/slideLayout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78.xml"/><Relationship Id="rId1" Type="http://schemas.openxmlformats.org/officeDocument/2006/relationships/slideLayout" Target="../slideLayouts/slideLayout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44.png"/></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2.xml"/><Relationship Id="rId1" Type="http://schemas.openxmlformats.org/officeDocument/2006/relationships/slideLayout" Target="../slideLayouts/slideLayout8.xml"/><Relationship Id="rId5" Type="http://schemas.openxmlformats.org/officeDocument/2006/relationships/image" Target="../media/image149.png"/><Relationship Id="rId4" Type="http://schemas.openxmlformats.org/officeDocument/2006/relationships/image" Target="../media/image148.png"/></Relationships>
</file>

<file path=ppt/slides/_rels/slide87.xml.rels><?xml version="1.0" encoding="UTF-8" standalone="yes"?>
<Relationships xmlns="http://schemas.openxmlformats.org/package/2006/relationships"><Relationship Id="rId3" Type="http://schemas.openxmlformats.org/officeDocument/2006/relationships/hyperlink" Target="https://www.w3schools.com/dsa/dsa_data_avltrees.php" TargetMode="External"/><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hyperlink" Target="https://www.cs.usfca.edu/~galles/visualization/AVLtree.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152.png"/></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132041" y="1257200"/>
            <a:ext cx="9932383" cy="2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8800"/>
              <a:t>Tree Data structure</a:t>
            </a:r>
            <a:endParaRPr sz="8800"/>
          </a:p>
        </p:txBody>
      </p:sp>
      <p:sp>
        <p:nvSpPr>
          <p:cNvPr id="106" name="Google Shape;106;p1"/>
          <p:cNvSpPr txBox="1">
            <a:spLocks noGrp="1"/>
          </p:cNvSpPr>
          <p:nvPr>
            <p:ph type="subTitle" idx="1"/>
          </p:nvPr>
        </p:nvSpPr>
        <p:spPr>
          <a:xfrm>
            <a:off x="2952734" y="4394994"/>
            <a:ext cx="5890400" cy="492400"/>
          </a:xfrm>
          <a:prstGeom prst="rect">
            <a:avLst/>
          </a:prstGeom>
          <a:noFill/>
          <a:ln>
            <a:noFill/>
          </a:ln>
        </p:spPr>
        <p:txBody>
          <a:bodyPr spcFirstLastPara="1" wrap="square" lIns="91425" tIns="91425" rIns="91425" bIns="91425" anchor="ctr" anchorCtr="0">
            <a:noAutofit/>
          </a:bodyPr>
          <a:lstStyle/>
          <a:p>
            <a:pPr marL="457200" lvl="0" indent="-342900" algn="ctr" rtl="0">
              <a:lnSpc>
                <a:spcPct val="100000"/>
              </a:lnSpc>
              <a:spcBef>
                <a:spcPts val="0"/>
              </a:spcBef>
              <a:spcAft>
                <a:spcPts val="0"/>
              </a:spcAft>
              <a:buClr>
                <a:srgbClr val="000000"/>
              </a:buClr>
              <a:buSzPts val="1800"/>
              <a:buNone/>
            </a:pPr>
            <a:r>
              <a:rPr lang="en-US" sz="2000"/>
              <a:t>Presenter: Trinh Cao Cuong</a:t>
            </a:r>
            <a:endParaRPr sz="2000"/>
          </a:p>
        </p:txBody>
      </p:sp>
      <p:sp>
        <p:nvSpPr>
          <p:cNvPr id="4" name="Google Shape;106;p1"/>
          <p:cNvSpPr txBox="1">
            <a:spLocks/>
          </p:cNvSpPr>
          <p:nvPr/>
        </p:nvSpPr>
        <p:spPr>
          <a:xfrm>
            <a:off x="2952734" y="6080103"/>
            <a:ext cx="5890400" cy="4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800"/>
              <a:buFont typeface="Overpass"/>
              <a:buNone/>
              <a:defRPr sz="1800" b="0" i="0" u="none" strike="noStrike" cap="none">
                <a:solidFill>
                  <a:schemeClr val="lt1"/>
                </a:solidFill>
                <a:latin typeface="Overpass Light"/>
                <a:ea typeface="Overpass Light"/>
                <a:cs typeface="Overpass Light"/>
                <a:sym typeface="Overpass Light"/>
              </a:defRPr>
            </a:lvl1pPr>
            <a:lvl2pPr marL="914400" marR="0" lvl="1"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2pPr>
            <a:lvl3pPr marL="1371600" marR="0" lvl="2"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3pPr>
            <a:lvl4pPr marL="1828800" marR="0" lvl="3"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4pPr>
            <a:lvl5pPr marL="2286000" marR="0" lvl="4"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5pPr>
            <a:lvl6pPr marL="2743200" marR="0" lvl="5"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6pPr>
            <a:lvl7pPr marL="3200400" marR="0" lvl="6"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7pPr>
            <a:lvl8pPr marL="3657600" marR="0" lvl="7"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8pPr>
            <a:lvl9pPr marL="4114800" marR="0" lvl="8"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9pPr>
          </a:lstStyle>
          <a:p>
            <a:r>
              <a:rPr lang="en-US" sz="1600"/>
              <a:t>4/2024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definitions : types of tree</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0" y="936378"/>
            <a:ext cx="6596216" cy="3970318"/>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Types of Trees based on the </a:t>
            </a:r>
            <a:r>
              <a:rPr lang="en-US" sz="2800">
                <a:solidFill>
                  <a:srgbClr val="FF0000"/>
                </a:solidFill>
                <a:latin typeface="Calibri" panose="020F0502020204030204" pitchFamily="34" charset="0"/>
                <a:ea typeface="Calibri" panose="020F0502020204030204" pitchFamily="34" charset="0"/>
                <a:cs typeface="Calibri" panose="020F0502020204030204" pitchFamily="34" charset="0"/>
              </a:rPr>
              <a:t>node’s values</a:t>
            </a:r>
            <a:r>
              <a:rPr lang="en-US" sz="2800">
                <a:latin typeface="Calibri" panose="020F0502020204030204" pitchFamily="34" charset="0"/>
                <a:ea typeface="Calibri" panose="020F0502020204030204" pitchFamily="34" charset="0"/>
                <a:cs typeface="Calibri" panose="020F0502020204030204" pitchFamily="34" charset="0"/>
              </a:rPr>
              <a:t>:</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Binary search tree</a:t>
            </a:r>
            <a:endParaRPr lang="en-US" sz="2800">
              <a:latin typeface="Calibri" panose="020F0502020204030204" pitchFamily="34" charset="0"/>
              <a:ea typeface="Calibri" panose="020F0502020204030204" pitchFamily="34" charset="0"/>
              <a:cs typeface="Calibri" panose="020F0502020204030204" pitchFamily="34" charset="0"/>
            </a:endParaRP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AVL tree: </a:t>
            </a:r>
            <a:r>
              <a:rPr lang="en-US" sz="2800">
                <a:latin typeface="Calibri" panose="020F0502020204030204" pitchFamily="34" charset="0"/>
                <a:ea typeface="Calibri" panose="020F0502020204030204" pitchFamily="34" charset="0"/>
                <a:cs typeface="Calibri" panose="020F0502020204030204" pitchFamily="34" charset="0"/>
              </a:rPr>
              <a:t>a self-balancing Binary Search Tree where the difference between heights of left and right subtrees for any node cannot be more than one.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Red-Black tree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B and B+ tree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Segment tree</a:t>
            </a:r>
          </a:p>
        </p:txBody>
      </p:sp>
      <p:pic>
        <p:nvPicPr>
          <p:cNvPr id="7170" name="Picture 2" descr="AVL tree">
            <a:extLst>
              <a:ext uri="{FF2B5EF4-FFF2-40B4-BE49-F238E27FC236}">
                <a16:creationId xmlns:a16="http://schemas.microsoft.com/office/drawing/2014/main" id="{5D6DBCAB-5287-47F1-6EE0-F8B79BC86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384" y="1750447"/>
            <a:ext cx="4567385" cy="4340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553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definitions : types of tree</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0" y="936378"/>
            <a:ext cx="7097661" cy="4832092"/>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Types of Trees based on the </a:t>
            </a:r>
            <a:r>
              <a:rPr lang="en-US" sz="2800">
                <a:solidFill>
                  <a:srgbClr val="FF0000"/>
                </a:solidFill>
                <a:latin typeface="Calibri" panose="020F0502020204030204" pitchFamily="34" charset="0"/>
                <a:ea typeface="Calibri" panose="020F0502020204030204" pitchFamily="34" charset="0"/>
                <a:cs typeface="Calibri" panose="020F0502020204030204" pitchFamily="34" charset="0"/>
              </a:rPr>
              <a:t>node’s values</a:t>
            </a:r>
            <a:r>
              <a:rPr lang="en-US" sz="2800">
                <a:latin typeface="Calibri" panose="020F0502020204030204" pitchFamily="34" charset="0"/>
                <a:ea typeface="Calibri" panose="020F0502020204030204" pitchFamily="34" charset="0"/>
                <a:cs typeface="Calibri" panose="020F0502020204030204" pitchFamily="34" charset="0"/>
              </a:rPr>
              <a:t>:</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Binary search tree</a:t>
            </a:r>
            <a:endParaRPr lang="en-US" sz="2800">
              <a:latin typeface="Calibri" panose="020F0502020204030204" pitchFamily="34" charset="0"/>
              <a:ea typeface="Calibri" panose="020F0502020204030204" pitchFamily="34" charset="0"/>
              <a:cs typeface="Calibri" panose="020F0502020204030204" pitchFamily="34" charset="0"/>
            </a:endParaRP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AVL tree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Red-Black tree:</a:t>
            </a:r>
            <a:r>
              <a:rPr lang="en-US" sz="2800">
                <a:latin typeface="Calibri" panose="020F0502020204030204" pitchFamily="34" charset="0"/>
                <a:ea typeface="Calibri" panose="020F0502020204030204" pitchFamily="34" charset="0"/>
                <a:cs typeface="Calibri" panose="020F0502020204030204" pitchFamily="34" charset="0"/>
              </a:rPr>
              <a:t> a kind of self-balancing binary search tree where each node has an extra bit, and that bit is often interpreted as the color (red or black). These colors are used to ensure that the tree remains balanced during insertions and deletions. </a:t>
            </a:r>
            <a:endParaRPr lang="en-US" sz="2800" b="1">
              <a:latin typeface="Calibri" panose="020F0502020204030204" pitchFamily="34" charset="0"/>
              <a:ea typeface="Calibri" panose="020F0502020204030204" pitchFamily="34" charset="0"/>
              <a:cs typeface="Calibri" panose="020F0502020204030204" pitchFamily="34" charset="0"/>
            </a:endParaRP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B and B+ tree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Segment tree</a:t>
            </a:r>
          </a:p>
        </p:txBody>
      </p:sp>
      <p:pic>
        <p:nvPicPr>
          <p:cNvPr id="9218" name="Picture 2" descr="Red-Black Tree">
            <a:extLst>
              <a:ext uri="{FF2B5EF4-FFF2-40B4-BE49-F238E27FC236}">
                <a16:creationId xmlns:a16="http://schemas.microsoft.com/office/drawing/2014/main" id="{F6D106C5-9DE2-54E8-F2B2-06B973D8B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36" y="1700673"/>
            <a:ext cx="421005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061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definitions : types of tree</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0" y="936378"/>
            <a:ext cx="7097661" cy="526297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Types of Trees based on the </a:t>
            </a:r>
            <a:r>
              <a:rPr lang="en-US" sz="2800">
                <a:solidFill>
                  <a:srgbClr val="FF0000"/>
                </a:solidFill>
                <a:latin typeface="Calibri" panose="020F0502020204030204" pitchFamily="34" charset="0"/>
                <a:ea typeface="Calibri" panose="020F0502020204030204" pitchFamily="34" charset="0"/>
                <a:cs typeface="Calibri" panose="020F0502020204030204" pitchFamily="34" charset="0"/>
              </a:rPr>
              <a:t>node’s values</a:t>
            </a:r>
            <a:r>
              <a:rPr lang="en-US" sz="2800">
                <a:latin typeface="Calibri" panose="020F0502020204030204" pitchFamily="34" charset="0"/>
                <a:ea typeface="Calibri" panose="020F0502020204030204" pitchFamily="34" charset="0"/>
                <a:cs typeface="Calibri" panose="020F0502020204030204" pitchFamily="34" charset="0"/>
              </a:rPr>
              <a:t>:</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Binary search tree</a:t>
            </a:r>
            <a:endParaRPr lang="en-US" sz="2800">
              <a:latin typeface="Calibri" panose="020F0502020204030204" pitchFamily="34" charset="0"/>
              <a:ea typeface="Calibri" panose="020F0502020204030204" pitchFamily="34" charset="0"/>
              <a:cs typeface="Calibri" panose="020F0502020204030204" pitchFamily="34" charset="0"/>
            </a:endParaRP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AVL tree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Red-Black tree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B and B+ tree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Segment tree:</a:t>
            </a:r>
            <a:r>
              <a:rPr lang="en-US" sz="2800">
                <a:latin typeface="Calibri" panose="020F0502020204030204" pitchFamily="34" charset="0"/>
                <a:ea typeface="Calibri" panose="020F0502020204030204" pitchFamily="34" charset="0"/>
                <a:cs typeface="Calibri" panose="020F0502020204030204" pitchFamily="34" charset="0"/>
              </a:rPr>
              <a:t> known as a statistic tree, is a tree data structure used for storing information about intervals, or segments. It allows querying which of the stored segments contain a given point. It is a static structure that cannot be modified once it’s built. </a:t>
            </a:r>
            <a:endParaRPr lang="en-US" sz="2800" b="1">
              <a:latin typeface="Calibri" panose="020F0502020204030204" pitchFamily="34" charset="0"/>
              <a:ea typeface="Calibri" panose="020F0502020204030204" pitchFamily="34" charset="0"/>
              <a:cs typeface="Calibri" panose="020F0502020204030204" pitchFamily="34" charset="0"/>
            </a:endParaRPr>
          </a:p>
        </p:txBody>
      </p:sp>
      <p:pic>
        <p:nvPicPr>
          <p:cNvPr id="10242" name="Picture 2" descr="Segment Tree">
            <a:extLst>
              <a:ext uri="{FF2B5EF4-FFF2-40B4-BE49-F238E27FC236}">
                <a16:creationId xmlns:a16="http://schemas.microsoft.com/office/drawing/2014/main" id="{D2E89C30-0844-52F7-11FD-A2C65515C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900" y="1793717"/>
            <a:ext cx="4876800"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754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07AEC7-642C-153B-071E-4506E7EBE7E9}"/>
              </a:ext>
            </a:extLst>
          </p:cNvPr>
          <p:cNvSpPr>
            <a:spLocks noGrp="1"/>
          </p:cNvSpPr>
          <p:nvPr>
            <p:ph type="title"/>
          </p:nvPr>
        </p:nvSpPr>
        <p:spPr/>
        <p:txBody>
          <a:bodyPr/>
          <a:lstStyle/>
          <a:p>
            <a:r>
              <a:rPr lang="en-US"/>
              <a:t>2.</a:t>
            </a:r>
          </a:p>
        </p:txBody>
      </p:sp>
      <p:sp>
        <p:nvSpPr>
          <p:cNvPr id="3" name="Tiêu đề 1">
            <a:extLst>
              <a:ext uri="{FF2B5EF4-FFF2-40B4-BE49-F238E27FC236}">
                <a16:creationId xmlns:a16="http://schemas.microsoft.com/office/drawing/2014/main" id="{21334938-267D-086E-12B8-9B8B450ACAD5}"/>
              </a:ext>
            </a:extLst>
          </p:cNvPr>
          <p:cNvSpPr txBox="1">
            <a:spLocks/>
          </p:cNvSpPr>
          <p:nvPr/>
        </p:nvSpPr>
        <p:spPr>
          <a:xfrm>
            <a:off x="5504329" y="2668567"/>
            <a:ext cx="6060142" cy="97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ebas Neue"/>
              <a:buNone/>
              <a:defRPr sz="13333" b="1"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rPr lang="en-US" sz="6000">
                <a:solidFill>
                  <a:schemeClr val="bg1"/>
                </a:solidFill>
              </a:rPr>
              <a:t>Binary search tree</a:t>
            </a:r>
            <a:endParaRPr lang="en-US" sz="6000"/>
          </a:p>
        </p:txBody>
      </p:sp>
    </p:spTree>
    <p:extLst>
      <p:ext uri="{BB962C8B-B14F-4D97-AF65-F5344CB8AC3E}">
        <p14:creationId xmlns:p14="http://schemas.microsoft.com/office/powerpoint/2010/main" val="2672267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Hình ảnh 15">
            <a:extLst>
              <a:ext uri="{FF2B5EF4-FFF2-40B4-BE49-F238E27FC236}">
                <a16:creationId xmlns:a16="http://schemas.microsoft.com/office/drawing/2014/main" id="{4D475FE0-ACB0-6A80-E4F8-B5517273FF1C}"/>
              </a:ext>
            </a:extLst>
          </p:cNvPr>
          <p:cNvPicPr>
            <a:picLocks noChangeAspect="1"/>
          </p:cNvPicPr>
          <p:nvPr/>
        </p:nvPicPr>
        <p:blipFill rotWithShape="1">
          <a:blip r:embed="rId3"/>
          <a:srcRect l="39274" r="5039" b="6142"/>
          <a:stretch/>
        </p:blipFill>
        <p:spPr>
          <a:xfrm>
            <a:off x="4749549" y="2005781"/>
            <a:ext cx="7442451" cy="4852219"/>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definition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0" y="936378"/>
            <a:ext cx="11964629" cy="3970318"/>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A Binary Search Tree is a hierarchical data structure with:</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Each node has at most 2 child (Left child &amp; Right child)</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Each node has key and data</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Right child node key &gt; Parent child node key</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Left child node key &lt; Parent child node key</a:t>
            </a:r>
          </a:p>
          <a:p>
            <a:pPr marL="457200" indent="-457200">
              <a:buFontTx/>
              <a:buChar char="-"/>
            </a:pPr>
            <a:endParaRPr lang="en-US" sz="2800">
              <a:latin typeface="Calibri" panose="020F0502020204030204" pitchFamily="34" charset="0"/>
              <a:ea typeface="Calibri" panose="020F0502020204030204" pitchFamily="34" charset="0"/>
              <a:cs typeface="Calibri" panose="020F0502020204030204" pitchFamily="34" charset="0"/>
            </a:endParaRPr>
          </a:p>
          <a:p>
            <a:r>
              <a:rPr lang="en-US" sz="2800" b="1">
                <a:latin typeface="Calibri" panose="020F0502020204030204" pitchFamily="34" charset="0"/>
                <a:ea typeface="Calibri" panose="020F0502020204030204" pitchFamily="34" charset="0"/>
                <a:cs typeface="Calibri" panose="020F0502020204030204" pitchFamily="34" charset="0"/>
              </a:rPr>
              <a:t>Handle same value node:</a:t>
            </a:r>
          </a:p>
          <a:p>
            <a:r>
              <a:rPr lang="en-US" sz="2800">
                <a:latin typeface="Calibri" panose="020F0502020204030204" pitchFamily="34" charset="0"/>
                <a:ea typeface="Calibri" panose="020F0502020204030204" pitchFamily="34" charset="0"/>
                <a:cs typeface="Calibri" panose="020F0502020204030204" pitchFamily="34" charset="0"/>
              </a:rPr>
              <a:t>Left or right or reject but be </a:t>
            </a:r>
          </a:p>
          <a:p>
            <a:r>
              <a:rPr lang="en-US" sz="2800">
                <a:latin typeface="Calibri" panose="020F0502020204030204" pitchFamily="34" charset="0"/>
                <a:ea typeface="Calibri" panose="020F0502020204030204" pitchFamily="34" charset="0"/>
                <a:cs typeface="Calibri" panose="020F0502020204030204" pitchFamily="34" charset="0"/>
              </a:rPr>
              <a:t>consistent </a:t>
            </a:r>
          </a:p>
        </p:txBody>
      </p:sp>
    </p:spTree>
    <p:extLst>
      <p:ext uri="{BB962C8B-B14F-4D97-AF65-F5344CB8AC3E}">
        <p14:creationId xmlns:p14="http://schemas.microsoft.com/office/powerpoint/2010/main" val="395239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definition</a:t>
            </a:r>
            <a:endParaRPr lang="en-US" sz="1200"/>
          </a:p>
        </p:txBody>
      </p:sp>
      <p:pic>
        <p:nvPicPr>
          <p:cNvPr id="5" name="Hình ảnh 4">
            <a:extLst>
              <a:ext uri="{FF2B5EF4-FFF2-40B4-BE49-F238E27FC236}">
                <a16:creationId xmlns:a16="http://schemas.microsoft.com/office/drawing/2014/main" id="{9589D84D-C4A4-09DD-049F-33CCBE9DB0C7}"/>
              </a:ext>
            </a:extLst>
          </p:cNvPr>
          <p:cNvPicPr>
            <a:picLocks noChangeAspect="1"/>
          </p:cNvPicPr>
          <p:nvPr/>
        </p:nvPicPr>
        <p:blipFill>
          <a:blip r:embed="rId3"/>
          <a:stretch>
            <a:fillRect/>
          </a:stretch>
        </p:blipFill>
        <p:spPr>
          <a:xfrm>
            <a:off x="7908751" y="1459366"/>
            <a:ext cx="3964161" cy="3939268"/>
          </a:xfrm>
          <a:prstGeom prst="rect">
            <a:avLst/>
          </a:prstGeom>
        </p:spPr>
      </p:pic>
      <p:pic>
        <p:nvPicPr>
          <p:cNvPr id="11" name="Hình ảnh 10">
            <a:extLst>
              <a:ext uri="{FF2B5EF4-FFF2-40B4-BE49-F238E27FC236}">
                <a16:creationId xmlns:a16="http://schemas.microsoft.com/office/drawing/2014/main" id="{60834332-ADFF-AC4B-541F-4CDABF53DE90}"/>
              </a:ext>
            </a:extLst>
          </p:cNvPr>
          <p:cNvPicPr>
            <a:picLocks noChangeAspect="1"/>
          </p:cNvPicPr>
          <p:nvPr/>
        </p:nvPicPr>
        <p:blipFill>
          <a:blip r:embed="rId4"/>
          <a:stretch>
            <a:fillRect/>
          </a:stretch>
        </p:blipFill>
        <p:spPr>
          <a:xfrm>
            <a:off x="616262" y="891298"/>
            <a:ext cx="5831192" cy="5900611"/>
          </a:xfrm>
          <a:prstGeom prst="rect">
            <a:avLst/>
          </a:prstGeom>
        </p:spPr>
      </p:pic>
    </p:spTree>
    <p:extLst>
      <p:ext uri="{BB962C8B-B14F-4D97-AF65-F5344CB8AC3E}">
        <p14:creationId xmlns:p14="http://schemas.microsoft.com/office/powerpoint/2010/main" val="1619089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6">
            <a:extLst>
              <a:ext uri="{FF2B5EF4-FFF2-40B4-BE49-F238E27FC236}">
                <a16:creationId xmlns:a16="http://schemas.microsoft.com/office/drawing/2014/main" id="{91379FE2-5C29-A89C-C19B-8CB5BFED066F}"/>
              </a:ext>
            </a:extLst>
          </p:cNvPr>
          <p:cNvPicPr>
            <a:picLocks noChangeAspect="1"/>
          </p:cNvPicPr>
          <p:nvPr/>
        </p:nvPicPr>
        <p:blipFill>
          <a:blip r:embed="rId3"/>
          <a:stretch>
            <a:fillRect/>
          </a:stretch>
        </p:blipFill>
        <p:spPr>
          <a:xfrm>
            <a:off x="9030875" y="3759423"/>
            <a:ext cx="3161125" cy="3141276"/>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1" y="936378"/>
            <a:ext cx="2647950"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Basic operation:</a:t>
            </a:r>
          </a:p>
          <a:p>
            <a:pPr marL="457200" indent="-457200">
              <a:buFontTx/>
              <a:buChar char="-"/>
            </a:pPr>
            <a:r>
              <a:rPr lang="en-US" sz="280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Seach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Insert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Delete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Tree traversal</a:t>
            </a:r>
          </a:p>
        </p:txBody>
      </p:sp>
      <p:sp>
        <p:nvSpPr>
          <p:cNvPr id="3" name="Hộp Văn bản 2">
            <a:extLst>
              <a:ext uri="{FF2B5EF4-FFF2-40B4-BE49-F238E27FC236}">
                <a16:creationId xmlns:a16="http://schemas.microsoft.com/office/drawing/2014/main" id="{4D6ED54E-6179-EC54-9512-8381744C0329}"/>
              </a:ext>
            </a:extLst>
          </p:cNvPr>
          <p:cNvSpPr txBox="1"/>
          <p:nvPr/>
        </p:nvSpPr>
        <p:spPr>
          <a:xfrm>
            <a:off x="2952750" y="936378"/>
            <a:ext cx="9124945" cy="4524315"/>
          </a:xfrm>
          <a:prstGeom prst="rect">
            <a:avLst/>
          </a:prstGeom>
          <a:noFill/>
        </p:spPr>
        <p:txBody>
          <a:bodyPr wrap="square" rtlCol="0">
            <a:spAutoFit/>
          </a:bodyPr>
          <a:lstStyle/>
          <a:p>
            <a:r>
              <a:rPr lang="en-US" sz="2400">
                <a:latin typeface="Calibri" panose="020F0502020204030204" pitchFamily="34" charset="0"/>
                <a:ea typeface="Calibri" panose="020F0502020204030204" pitchFamily="34" charset="0"/>
                <a:cs typeface="Calibri" panose="020F0502020204030204" pitchFamily="34" charset="0"/>
              </a:rPr>
              <a:t>Searching in BST means to locate a specific node in the data structure. The steps of searching a node in Binary Search tree are:</a:t>
            </a:r>
          </a:p>
          <a:p>
            <a:pPr marL="514350" indent="-514350">
              <a:buAutoNum type="arabicPeriod"/>
            </a:pPr>
            <a:r>
              <a:rPr lang="en-US" sz="2400">
                <a:latin typeface="Calibri" panose="020F0502020204030204" pitchFamily="34" charset="0"/>
                <a:ea typeface="Calibri" panose="020F0502020204030204" pitchFamily="34" charset="0"/>
                <a:cs typeface="Calibri" panose="020F0502020204030204" pitchFamily="34" charset="0"/>
              </a:rPr>
              <a:t>Compare the element to be searched with the root node.</a:t>
            </a:r>
          </a:p>
          <a:p>
            <a:pPr marL="1028700" lvl="8" indent="-51435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If matched then return the node’s location.</a:t>
            </a:r>
          </a:p>
          <a:p>
            <a:pPr marL="1028700" lvl="3" indent="-51435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If not matched, then check it is smaller than the root node then move to the left subtree.</a:t>
            </a:r>
          </a:p>
          <a:p>
            <a:pPr marL="1028700" lvl="3" indent="-51435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If it is larger than the root node then move to the right subtree.</a:t>
            </a:r>
          </a:p>
          <a:p>
            <a:pPr marL="514350" indent="-514350">
              <a:buFont typeface="+mj-lt"/>
              <a:buAutoNum type="arabicPeriod"/>
            </a:pPr>
            <a:r>
              <a:rPr lang="en-US" sz="2400">
                <a:latin typeface="Calibri" panose="020F0502020204030204" pitchFamily="34" charset="0"/>
                <a:ea typeface="Calibri" panose="020F0502020204030204" pitchFamily="34" charset="0"/>
                <a:cs typeface="Calibri" panose="020F0502020204030204" pitchFamily="34" charset="0"/>
              </a:rPr>
              <a:t>Repeat the above procedure recursively until the match is found.</a:t>
            </a:r>
          </a:p>
          <a:p>
            <a:pPr marL="514350" indent="-514350">
              <a:buAutoNum type="arabicPeriod"/>
            </a:pPr>
            <a:r>
              <a:rPr lang="en-US" sz="2400">
                <a:latin typeface="Calibri" panose="020F0502020204030204" pitchFamily="34" charset="0"/>
                <a:ea typeface="Calibri" panose="020F0502020204030204" pitchFamily="34" charset="0"/>
                <a:cs typeface="Calibri" panose="020F0502020204030204" pitchFamily="34" charset="0"/>
              </a:rPr>
              <a:t>If the element is not found then return NULL.</a:t>
            </a:r>
          </a:p>
          <a:p>
            <a:pPr marL="514350" indent="-514350">
              <a:buAutoNum type="arabicPeriod"/>
            </a:pPr>
            <a:endParaRPr lang="en-US" sz="2400">
              <a:latin typeface="Calibri" panose="020F0502020204030204" pitchFamily="34" charset="0"/>
              <a:ea typeface="Calibri" panose="020F0502020204030204" pitchFamily="34" charset="0"/>
              <a:cs typeface="Calibri" panose="020F0502020204030204" pitchFamily="34" charset="0"/>
            </a:endParaRPr>
          </a:p>
          <a:p>
            <a:r>
              <a:rPr lang="en-US" sz="2400">
                <a:latin typeface="Calibri" panose="020F0502020204030204" pitchFamily="34" charset="0"/>
                <a:ea typeface="Calibri" panose="020F0502020204030204" pitchFamily="34" charset="0"/>
                <a:cs typeface="Calibri" panose="020F0502020204030204" pitchFamily="34" charset="0"/>
              </a:rPr>
              <a:t>Complexity: Olog(n)</a:t>
            </a:r>
          </a:p>
          <a:p>
            <a:pPr marL="514350" indent="-514350">
              <a:buAutoNum type="arabicPeriod"/>
            </a:pPr>
            <a:endParaRPr lang="en-US" sz="2400">
              <a:latin typeface="Calibri" panose="020F0502020204030204" pitchFamily="34" charset="0"/>
              <a:ea typeface="Calibri" panose="020F0502020204030204" pitchFamily="34" charset="0"/>
              <a:cs typeface="Calibri" panose="020F0502020204030204" pitchFamily="34" charset="0"/>
            </a:endParaRPr>
          </a:p>
        </p:txBody>
      </p:sp>
      <p:cxnSp>
        <p:nvCxnSpPr>
          <p:cNvPr id="6" name="Đường nối Thẳng 5">
            <a:extLst>
              <a:ext uri="{FF2B5EF4-FFF2-40B4-BE49-F238E27FC236}">
                <a16:creationId xmlns:a16="http://schemas.microsoft.com/office/drawing/2014/main" id="{986B8938-F4EB-AC3F-B7EC-9A2A2D0F52EB}"/>
              </a:ext>
            </a:extLst>
          </p:cNvPr>
          <p:cNvCxnSpPr/>
          <p:nvPr/>
        </p:nvCxnSpPr>
        <p:spPr>
          <a:xfrm>
            <a:off x="2857500" y="936378"/>
            <a:ext cx="0" cy="566444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726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6">
            <a:extLst>
              <a:ext uri="{FF2B5EF4-FFF2-40B4-BE49-F238E27FC236}">
                <a16:creationId xmlns:a16="http://schemas.microsoft.com/office/drawing/2014/main" id="{91379FE2-5C29-A89C-C19B-8CB5BFED066F}"/>
              </a:ext>
            </a:extLst>
          </p:cNvPr>
          <p:cNvPicPr>
            <a:picLocks noChangeAspect="1"/>
          </p:cNvPicPr>
          <p:nvPr/>
        </p:nvPicPr>
        <p:blipFill>
          <a:blip r:embed="rId3"/>
          <a:stretch>
            <a:fillRect/>
          </a:stretch>
        </p:blipFill>
        <p:spPr>
          <a:xfrm>
            <a:off x="7481599" y="3102429"/>
            <a:ext cx="3161125" cy="3141276"/>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pic>
        <p:nvPicPr>
          <p:cNvPr id="8" name="Hình ảnh 7">
            <a:extLst>
              <a:ext uri="{FF2B5EF4-FFF2-40B4-BE49-F238E27FC236}">
                <a16:creationId xmlns:a16="http://schemas.microsoft.com/office/drawing/2014/main" id="{6D4D5479-A849-4DB5-2496-20C9FA3A1571}"/>
              </a:ext>
            </a:extLst>
          </p:cNvPr>
          <p:cNvPicPr>
            <a:picLocks noChangeAspect="1"/>
          </p:cNvPicPr>
          <p:nvPr/>
        </p:nvPicPr>
        <p:blipFill>
          <a:blip r:embed="rId4"/>
          <a:stretch>
            <a:fillRect/>
          </a:stretch>
        </p:blipFill>
        <p:spPr>
          <a:xfrm>
            <a:off x="6209133" y="913761"/>
            <a:ext cx="5706058" cy="1121493"/>
          </a:xfrm>
          <a:prstGeom prst="rect">
            <a:avLst/>
          </a:prstGeom>
          <a:ln>
            <a:solidFill>
              <a:schemeClr val="accent1"/>
            </a:solidFill>
          </a:ln>
        </p:spPr>
      </p:pic>
      <p:pic>
        <p:nvPicPr>
          <p:cNvPr id="12" name="Hình ảnh 11">
            <a:extLst>
              <a:ext uri="{FF2B5EF4-FFF2-40B4-BE49-F238E27FC236}">
                <a16:creationId xmlns:a16="http://schemas.microsoft.com/office/drawing/2014/main" id="{147427D6-FF5F-6C51-20D6-DE85C1E61688}"/>
              </a:ext>
            </a:extLst>
          </p:cNvPr>
          <p:cNvPicPr>
            <a:picLocks noChangeAspect="1"/>
          </p:cNvPicPr>
          <p:nvPr/>
        </p:nvPicPr>
        <p:blipFill>
          <a:blip r:embed="rId5"/>
          <a:stretch>
            <a:fillRect/>
          </a:stretch>
        </p:blipFill>
        <p:spPr>
          <a:xfrm>
            <a:off x="83146" y="869406"/>
            <a:ext cx="5487229" cy="5949312"/>
          </a:xfrm>
          <a:prstGeom prst="rect">
            <a:avLst/>
          </a:prstGeom>
        </p:spPr>
      </p:pic>
      <p:pic>
        <p:nvPicPr>
          <p:cNvPr id="10" name="Hình ảnh 9">
            <a:extLst>
              <a:ext uri="{FF2B5EF4-FFF2-40B4-BE49-F238E27FC236}">
                <a16:creationId xmlns:a16="http://schemas.microsoft.com/office/drawing/2014/main" id="{14B515CE-CCD8-C1C5-4891-F399F39A8FEC}"/>
              </a:ext>
            </a:extLst>
          </p:cNvPr>
          <p:cNvPicPr>
            <a:picLocks noChangeAspect="1"/>
          </p:cNvPicPr>
          <p:nvPr/>
        </p:nvPicPr>
        <p:blipFill>
          <a:blip r:embed="rId6"/>
          <a:stretch>
            <a:fillRect/>
          </a:stretch>
        </p:blipFill>
        <p:spPr>
          <a:xfrm>
            <a:off x="6532705" y="2186764"/>
            <a:ext cx="5058914" cy="577444"/>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917884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1" y="936378"/>
            <a:ext cx="2647950"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Basic operation: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Seach node</a:t>
            </a:r>
          </a:p>
          <a:p>
            <a:pPr marL="457200" indent="-457200">
              <a:buFontTx/>
              <a:buChar char="-"/>
            </a:pPr>
            <a:r>
              <a:rPr lang="en-US" sz="280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Insert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Delete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Tree traversal</a:t>
            </a:r>
          </a:p>
        </p:txBody>
      </p:sp>
      <p:sp>
        <p:nvSpPr>
          <p:cNvPr id="3" name="Hộp Văn bản 2">
            <a:extLst>
              <a:ext uri="{FF2B5EF4-FFF2-40B4-BE49-F238E27FC236}">
                <a16:creationId xmlns:a16="http://schemas.microsoft.com/office/drawing/2014/main" id="{4D6ED54E-6179-EC54-9512-8381744C0329}"/>
              </a:ext>
            </a:extLst>
          </p:cNvPr>
          <p:cNvSpPr txBox="1"/>
          <p:nvPr/>
        </p:nvSpPr>
        <p:spPr>
          <a:xfrm>
            <a:off x="3086100" y="936378"/>
            <a:ext cx="8991595" cy="1815882"/>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A new key is always inserted at the leaf. </a:t>
            </a:r>
          </a:p>
          <a:p>
            <a:r>
              <a:rPr lang="en-US" sz="2800">
                <a:latin typeface="Calibri" panose="020F0502020204030204" pitchFamily="34" charset="0"/>
                <a:ea typeface="Calibri" panose="020F0502020204030204" pitchFamily="34" charset="0"/>
                <a:cs typeface="Calibri" panose="020F0502020204030204" pitchFamily="34" charset="0"/>
              </a:rPr>
              <a:t>Start searching a key from the root till a leaf node. Once a leaf node is found, the new node is added as a child of the leaf node.</a:t>
            </a:r>
          </a:p>
        </p:txBody>
      </p:sp>
      <p:cxnSp>
        <p:nvCxnSpPr>
          <p:cNvPr id="6" name="Đường nối Thẳng 5">
            <a:extLst>
              <a:ext uri="{FF2B5EF4-FFF2-40B4-BE49-F238E27FC236}">
                <a16:creationId xmlns:a16="http://schemas.microsoft.com/office/drawing/2014/main" id="{986B8938-F4EB-AC3F-B7EC-9A2A2D0F52EB}"/>
              </a:ext>
            </a:extLst>
          </p:cNvPr>
          <p:cNvCxnSpPr/>
          <p:nvPr/>
        </p:nvCxnSpPr>
        <p:spPr>
          <a:xfrm>
            <a:off x="2857500" y="936378"/>
            <a:ext cx="0" cy="5664447"/>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Hình ảnh 6">
            <a:extLst>
              <a:ext uri="{FF2B5EF4-FFF2-40B4-BE49-F238E27FC236}">
                <a16:creationId xmlns:a16="http://schemas.microsoft.com/office/drawing/2014/main" id="{262F3900-6895-C15E-B5E7-BCE17DD0367F}"/>
              </a:ext>
            </a:extLst>
          </p:cNvPr>
          <p:cNvPicPr>
            <a:picLocks noChangeAspect="1"/>
          </p:cNvPicPr>
          <p:nvPr/>
        </p:nvPicPr>
        <p:blipFill>
          <a:blip r:embed="rId3"/>
          <a:stretch>
            <a:fillRect/>
          </a:stretch>
        </p:blipFill>
        <p:spPr>
          <a:xfrm>
            <a:off x="3518234" y="3183147"/>
            <a:ext cx="3628636" cy="2752259"/>
          </a:xfrm>
          <a:prstGeom prst="rect">
            <a:avLst/>
          </a:prstGeom>
        </p:spPr>
      </p:pic>
      <p:pic>
        <p:nvPicPr>
          <p:cNvPr id="9" name="Hình ảnh 8">
            <a:extLst>
              <a:ext uri="{FF2B5EF4-FFF2-40B4-BE49-F238E27FC236}">
                <a16:creationId xmlns:a16="http://schemas.microsoft.com/office/drawing/2014/main" id="{51B9C4C3-1E79-7AD9-06F8-CD4437969F23}"/>
              </a:ext>
            </a:extLst>
          </p:cNvPr>
          <p:cNvPicPr>
            <a:picLocks noChangeAspect="1"/>
          </p:cNvPicPr>
          <p:nvPr/>
        </p:nvPicPr>
        <p:blipFill>
          <a:blip r:embed="rId4"/>
          <a:stretch>
            <a:fillRect/>
          </a:stretch>
        </p:blipFill>
        <p:spPr>
          <a:xfrm>
            <a:off x="8232552" y="3183147"/>
            <a:ext cx="3627443" cy="2943225"/>
          </a:xfrm>
          <a:prstGeom prst="rect">
            <a:avLst/>
          </a:prstGeom>
        </p:spPr>
      </p:pic>
      <p:cxnSp>
        <p:nvCxnSpPr>
          <p:cNvPr id="11" name="Đường kết nối Mũi tên Thẳng 10">
            <a:extLst>
              <a:ext uri="{FF2B5EF4-FFF2-40B4-BE49-F238E27FC236}">
                <a16:creationId xmlns:a16="http://schemas.microsoft.com/office/drawing/2014/main" id="{BEBE8BBF-CDAA-3425-CACD-C5AFB8833FAB}"/>
              </a:ext>
            </a:extLst>
          </p:cNvPr>
          <p:cNvCxnSpPr/>
          <p:nvPr/>
        </p:nvCxnSpPr>
        <p:spPr>
          <a:xfrm>
            <a:off x="7239000" y="4448175"/>
            <a:ext cx="742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64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pic>
        <p:nvPicPr>
          <p:cNvPr id="12" name="Hình ảnh 11">
            <a:extLst>
              <a:ext uri="{FF2B5EF4-FFF2-40B4-BE49-F238E27FC236}">
                <a16:creationId xmlns:a16="http://schemas.microsoft.com/office/drawing/2014/main" id="{359E9899-5367-C3D5-5B65-A8D5C81A788F}"/>
              </a:ext>
            </a:extLst>
          </p:cNvPr>
          <p:cNvPicPr>
            <a:picLocks noChangeAspect="1"/>
          </p:cNvPicPr>
          <p:nvPr/>
        </p:nvPicPr>
        <p:blipFill>
          <a:blip r:embed="rId3"/>
          <a:stretch>
            <a:fillRect/>
          </a:stretch>
        </p:blipFill>
        <p:spPr>
          <a:xfrm>
            <a:off x="8623133" y="-9332"/>
            <a:ext cx="3603457" cy="2456289"/>
          </a:xfrm>
          <a:prstGeom prst="rect">
            <a:avLst/>
          </a:prstGeom>
        </p:spPr>
      </p:pic>
      <p:pic>
        <p:nvPicPr>
          <p:cNvPr id="14" name="Hình ảnh 13">
            <a:extLst>
              <a:ext uri="{FF2B5EF4-FFF2-40B4-BE49-F238E27FC236}">
                <a16:creationId xmlns:a16="http://schemas.microsoft.com/office/drawing/2014/main" id="{D4A73629-B5AB-B93A-F709-F6B4DFE90878}"/>
              </a:ext>
            </a:extLst>
          </p:cNvPr>
          <p:cNvPicPr>
            <a:picLocks noChangeAspect="1"/>
          </p:cNvPicPr>
          <p:nvPr/>
        </p:nvPicPr>
        <p:blipFill>
          <a:blip r:embed="rId4"/>
          <a:stretch>
            <a:fillRect/>
          </a:stretch>
        </p:blipFill>
        <p:spPr>
          <a:xfrm>
            <a:off x="8623133" y="2445432"/>
            <a:ext cx="3603457" cy="4412567"/>
          </a:xfrm>
          <a:prstGeom prst="rect">
            <a:avLst/>
          </a:prstGeom>
        </p:spPr>
      </p:pic>
      <p:pic>
        <p:nvPicPr>
          <p:cNvPr id="20" name="Hình ảnh 19">
            <a:extLst>
              <a:ext uri="{FF2B5EF4-FFF2-40B4-BE49-F238E27FC236}">
                <a16:creationId xmlns:a16="http://schemas.microsoft.com/office/drawing/2014/main" id="{BE83FBAE-20E6-E54F-3696-F51C12A4497B}"/>
              </a:ext>
            </a:extLst>
          </p:cNvPr>
          <p:cNvPicPr>
            <a:picLocks noChangeAspect="1"/>
          </p:cNvPicPr>
          <p:nvPr/>
        </p:nvPicPr>
        <p:blipFill>
          <a:blip r:embed="rId5"/>
          <a:stretch>
            <a:fillRect/>
          </a:stretch>
        </p:blipFill>
        <p:spPr>
          <a:xfrm>
            <a:off x="156453" y="5947808"/>
            <a:ext cx="5516560" cy="571072"/>
          </a:xfrm>
          <a:prstGeom prst="rect">
            <a:avLst/>
          </a:prstGeom>
          <a:ln>
            <a:solidFill>
              <a:schemeClr val="accent1"/>
            </a:solidFill>
          </a:ln>
        </p:spPr>
      </p:pic>
      <p:pic>
        <p:nvPicPr>
          <p:cNvPr id="22" name="Hình ảnh 21">
            <a:extLst>
              <a:ext uri="{FF2B5EF4-FFF2-40B4-BE49-F238E27FC236}">
                <a16:creationId xmlns:a16="http://schemas.microsoft.com/office/drawing/2014/main" id="{99B7B44F-ED48-CEBE-3ECE-6C070F99B171}"/>
              </a:ext>
            </a:extLst>
          </p:cNvPr>
          <p:cNvPicPr>
            <a:picLocks noChangeAspect="1"/>
          </p:cNvPicPr>
          <p:nvPr/>
        </p:nvPicPr>
        <p:blipFill>
          <a:blip r:embed="rId6"/>
          <a:stretch>
            <a:fillRect/>
          </a:stretch>
        </p:blipFill>
        <p:spPr>
          <a:xfrm>
            <a:off x="156452" y="1031710"/>
            <a:ext cx="3466411" cy="4090796"/>
          </a:xfrm>
          <a:prstGeom prst="rect">
            <a:avLst/>
          </a:prstGeom>
          <a:ln>
            <a:solidFill>
              <a:schemeClr val="accent1"/>
            </a:solidFill>
          </a:ln>
        </p:spPr>
      </p:pic>
      <p:pic>
        <p:nvPicPr>
          <p:cNvPr id="24" name="Hình ảnh 23">
            <a:extLst>
              <a:ext uri="{FF2B5EF4-FFF2-40B4-BE49-F238E27FC236}">
                <a16:creationId xmlns:a16="http://schemas.microsoft.com/office/drawing/2014/main" id="{7615637A-9ADD-1CB6-1DF0-87AAB997CC17}"/>
              </a:ext>
            </a:extLst>
          </p:cNvPr>
          <p:cNvPicPr>
            <a:picLocks noChangeAspect="1"/>
          </p:cNvPicPr>
          <p:nvPr/>
        </p:nvPicPr>
        <p:blipFill>
          <a:blip r:embed="rId7"/>
          <a:stretch>
            <a:fillRect/>
          </a:stretch>
        </p:blipFill>
        <p:spPr>
          <a:xfrm>
            <a:off x="4443219" y="1332782"/>
            <a:ext cx="3510696" cy="3488651"/>
          </a:xfrm>
          <a:prstGeom prst="rect">
            <a:avLst/>
          </a:prstGeom>
        </p:spPr>
      </p:pic>
      <p:sp>
        <p:nvSpPr>
          <p:cNvPr id="33" name="Hình tự do: Hình 32">
            <a:extLst>
              <a:ext uri="{FF2B5EF4-FFF2-40B4-BE49-F238E27FC236}">
                <a16:creationId xmlns:a16="http://schemas.microsoft.com/office/drawing/2014/main" id="{86253DAB-51C5-7EAA-B35A-BB80BF250736}"/>
              </a:ext>
            </a:extLst>
          </p:cNvPr>
          <p:cNvSpPr/>
          <p:nvPr/>
        </p:nvSpPr>
        <p:spPr>
          <a:xfrm>
            <a:off x="2799185" y="4702378"/>
            <a:ext cx="3060440" cy="571073"/>
          </a:xfrm>
          <a:custGeom>
            <a:avLst/>
            <a:gdLst>
              <a:gd name="connsiteX0" fmla="*/ 0 w 3247053"/>
              <a:gd name="connsiteY0" fmla="*/ 0 h 645468"/>
              <a:gd name="connsiteX1" fmla="*/ 2024743 w 3247053"/>
              <a:gd name="connsiteY1" fmla="*/ 643812 h 645468"/>
              <a:gd name="connsiteX2" fmla="*/ 3247053 w 3247053"/>
              <a:gd name="connsiteY2" fmla="*/ 149289 h 645468"/>
            </a:gdLst>
            <a:ahLst/>
            <a:cxnLst>
              <a:cxn ang="0">
                <a:pos x="connsiteX0" y="connsiteY0"/>
              </a:cxn>
              <a:cxn ang="0">
                <a:pos x="connsiteX1" y="connsiteY1"/>
              </a:cxn>
              <a:cxn ang="0">
                <a:pos x="connsiteX2" y="connsiteY2"/>
              </a:cxn>
            </a:cxnLst>
            <a:rect l="l" t="t" r="r" b="b"/>
            <a:pathLst>
              <a:path w="3247053" h="645468">
                <a:moveTo>
                  <a:pt x="0" y="0"/>
                </a:moveTo>
                <a:cubicBezTo>
                  <a:pt x="741783" y="309465"/>
                  <a:pt x="1483567" y="618930"/>
                  <a:pt x="2024743" y="643812"/>
                </a:cubicBezTo>
                <a:cubicBezTo>
                  <a:pt x="2565919" y="668694"/>
                  <a:pt x="2906486" y="408991"/>
                  <a:pt x="3247053" y="149289"/>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34" name="Mũi tên: Xuống 33">
            <a:extLst>
              <a:ext uri="{FF2B5EF4-FFF2-40B4-BE49-F238E27FC236}">
                <a16:creationId xmlns:a16="http://schemas.microsoft.com/office/drawing/2014/main" id="{1980E384-2D4E-367D-43C3-D6E5ABDFE576}"/>
              </a:ext>
            </a:extLst>
          </p:cNvPr>
          <p:cNvSpPr/>
          <p:nvPr/>
        </p:nvSpPr>
        <p:spPr>
          <a:xfrm rot="13863829">
            <a:off x="5883947" y="4696715"/>
            <a:ext cx="45719" cy="193449"/>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3445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438150" y="2531200"/>
            <a:ext cx="3175050" cy="179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300"/>
              <a:buNone/>
            </a:pPr>
            <a:r>
              <a:rPr lang="en-US"/>
              <a:t>Table of contents</a:t>
            </a:r>
            <a:endParaRPr/>
          </a:p>
        </p:txBody>
      </p:sp>
      <p:sp>
        <p:nvSpPr>
          <p:cNvPr id="112" name="Google Shape;112;p2"/>
          <p:cNvSpPr txBox="1">
            <a:spLocks noGrp="1"/>
          </p:cNvSpPr>
          <p:nvPr>
            <p:ph type="subTitle" idx="1"/>
          </p:nvPr>
        </p:nvSpPr>
        <p:spPr>
          <a:xfrm>
            <a:off x="4321277" y="2123768"/>
            <a:ext cx="7241457" cy="2595717"/>
          </a:xfrm>
          <a:prstGeom prst="rect">
            <a:avLst/>
          </a:prstGeom>
          <a:solidFill>
            <a:schemeClr val="accent2"/>
          </a:solidFill>
          <a:ln>
            <a:noFill/>
          </a:ln>
        </p:spPr>
        <p:txBody>
          <a:bodyPr spcFirstLastPara="1" wrap="square" lIns="91425" tIns="91425" rIns="91425" bIns="91425" anchor="ctr" anchorCtr="0">
            <a:noAutofit/>
          </a:bodyPr>
          <a:lstStyle/>
          <a:p>
            <a:pPr algn="l"/>
            <a:r>
              <a:rPr lang="en-US" sz="3600" spc="180"/>
              <a:t>1. Definition</a:t>
            </a:r>
          </a:p>
          <a:p>
            <a:pPr algn="l"/>
            <a:r>
              <a:rPr lang="en-US" sz="3600" spc="180"/>
              <a:t>2. Binary search tree</a:t>
            </a:r>
          </a:p>
          <a:p>
            <a:pPr algn="l"/>
            <a:r>
              <a:rPr lang="en-US" sz="3600" spc="180"/>
              <a:t>3. Routing Table</a:t>
            </a:r>
          </a:p>
          <a:p>
            <a:pPr algn="l"/>
            <a:r>
              <a:rPr lang="en-US" sz="3600" spc="180"/>
              <a:t>4. Avl tree</a:t>
            </a:r>
          </a:p>
          <a:p>
            <a:pPr algn="l"/>
            <a:r>
              <a:rPr lang="en-US" sz="3600" spc="180"/>
              <a:t>5. red-black tree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1" y="936378"/>
            <a:ext cx="2647950"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Basic operation: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Seach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Insert node</a:t>
            </a:r>
          </a:p>
          <a:p>
            <a:pPr marL="457200" indent="-457200">
              <a:buFontTx/>
              <a:buChar char="-"/>
            </a:pPr>
            <a:r>
              <a:rPr lang="en-US" sz="280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Delete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Tree traversal</a:t>
            </a:r>
          </a:p>
        </p:txBody>
      </p:sp>
      <p:sp>
        <p:nvSpPr>
          <p:cNvPr id="3" name="Hộp Văn bản 2">
            <a:extLst>
              <a:ext uri="{FF2B5EF4-FFF2-40B4-BE49-F238E27FC236}">
                <a16:creationId xmlns:a16="http://schemas.microsoft.com/office/drawing/2014/main" id="{4D6ED54E-6179-EC54-9512-8381744C0329}"/>
              </a:ext>
            </a:extLst>
          </p:cNvPr>
          <p:cNvSpPr txBox="1"/>
          <p:nvPr/>
        </p:nvSpPr>
        <p:spPr>
          <a:xfrm>
            <a:off x="3086100" y="936378"/>
            <a:ext cx="8991595" cy="1815882"/>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It is used to delete a node with specific key from the BST and return the new BST.</a:t>
            </a:r>
          </a:p>
          <a:p>
            <a:r>
              <a:rPr lang="en-US" sz="2800">
                <a:latin typeface="Calibri" panose="020F0502020204030204" pitchFamily="34" charset="0"/>
                <a:ea typeface="Calibri" panose="020F0502020204030204" pitchFamily="34" charset="0"/>
                <a:cs typeface="Calibri" panose="020F0502020204030204" pitchFamily="34" charset="0"/>
              </a:rPr>
              <a:t>Different scenarios for deleting the node:</a:t>
            </a:r>
          </a:p>
          <a:p>
            <a:r>
              <a:rPr lang="en-US" sz="2800" b="1" i="1">
                <a:latin typeface="Calibri" panose="020F0502020204030204" pitchFamily="34" charset="0"/>
                <a:ea typeface="Calibri" panose="020F0502020204030204" pitchFamily="34" charset="0"/>
                <a:cs typeface="Calibri" panose="020F0502020204030204" pitchFamily="34" charset="0"/>
              </a:rPr>
              <a:t>Case 1: </a:t>
            </a:r>
            <a:r>
              <a:rPr lang="en-US" sz="2800">
                <a:latin typeface="Calibri" panose="020F0502020204030204" pitchFamily="34" charset="0"/>
                <a:ea typeface="Calibri" panose="020F0502020204030204" pitchFamily="34" charset="0"/>
                <a:cs typeface="Calibri" panose="020F0502020204030204" pitchFamily="34" charset="0"/>
              </a:rPr>
              <a:t>Just simply remove the leaf node</a:t>
            </a:r>
          </a:p>
        </p:txBody>
      </p:sp>
      <p:cxnSp>
        <p:nvCxnSpPr>
          <p:cNvPr id="6" name="Đường nối Thẳng 5">
            <a:extLst>
              <a:ext uri="{FF2B5EF4-FFF2-40B4-BE49-F238E27FC236}">
                <a16:creationId xmlns:a16="http://schemas.microsoft.com/office/drawing/2014/main" id="{986B8938-F4EB-AC3F-B7EC-9A2A2D0F52EB}"/>
              </a:ext>
            </a:extLst>
          </p:cNvPr>
          <p:cNvCxnSpPr/>
          <p:nvPr/>
        </p:nvCxnSpPr>
        <p:spPr>
          <a:xfrm>
            <a:off x="2857500" y="936378"/>
            <a:ext cx="0" cy="5664447"/>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Hình ảnh 6">
            <a:extLst>
              <a:ext uri="{FF2B5EF4-FFF2-40B4-BE49-F238E27FC236}">
                <a16:creationId xmlns:a16="http://schemas.microsoft.com/office/drawing/2014/main" id="{48736A94-9293-3E25-DE9E-998D703650EE}"/>
              </a:ext>
            </a:extLst>
          </p:cNvPr>
          <p:cNvPicPr>
            <a:picLocks noChangeAspect="1"/>
          </p:cNvPicPr>
          <p:nvPr/>
        </p:nvPicPr>
        <p:blipFill>
          <a:blip r:embed="rId3"/>
          <a:stretch>
            <a:fillRect/>
          </a:stretch>
        </p:blipFill>
        <p:spPr>
          <a:xfrm>
            <a:off x="3908651" y="2899744"/>
            <a:ext cx="7346491" cy="3417678"/>
          </a:xfrm>
          <a:prstGeom prst="rect">
            <a:avLst/>
          </a:prstGeom>
        </p:spPr>
      </p:pic>
    </p:spTree>
    <p:extLst>
      <p:ext uri="{BB962C8B-B14F-4D97-AF65-F5344CB8AC3E}">
        <p14:creationId xmlns:p14="http://schemas.microsoft.com/office/powerpoint/2010/main" val="2074534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pic>
        <p:nvPicPr>
          <p:cNvPr id="7" name="Hình ảnh 6">
            <a:extLst>
              <a:ext uri="{FF2B5EF4-FFF2-40B4-BE49-F238E27FC236}">
                <a16:creationId xmlns:a16="http://schemas.microsoft.com/office/drawing/2014/main" id="{48736A94-9293-3E25-DE9E-998D703650EE}"/>
              </a:ext>
            </a:extLst>
          </p:cNvPr>
          <p:cNvPicPr>
            <a:picLocks noChangeAspect="1"/>
          </p:cNvPicPr>
          <p:nvPr/>
        </p:nvPicPr>
        <p:blipFill>
          <a:blip r:embed="rId3"/>
          <a:stretch>
            <a:fillRect/>
          </a:stretch>
        </p:blipFill>
        <p:spPr>
          <a:xfrm>
            <a:off x="244101" y="970534"/>
            <a:ext cx="5506217" cy="2561560"/>
          </a:xfrm>
          <a:prstGeom prst="rect">
            <a:avLst/>
          </a:prstGeom>
        </p:spPr>
      </p:pic>
      <p:pic>
        <p:nvPicPr>
          <p:cNvPr id="8" name="Hình ảnh 7">
            <a:extLst>
              <a:ext uri="{FF2B5EF4-FFF2-40B4-BE49-F238E27FC236}">
                <a16:creationId xmlns:a16="http://schemas.microsoft.com/office/drawing/2014/main" id="{C9398D79-45CC-D4DA-37A8-BB2C4F303843}"/>
              </a:ext>
            </a:extLst>
          </p:cNvPr>
          <p:cNvPicPr>
            <a:picLocks noChangeAspect="1"/>
          </p:cNvPicPr>
          <p:nvPr/>
        </p:nvPicPr>
        <p:blipFill>
          <a:blip r:embed="rId4"/>
          <a:stretch>
            <a:fillRect/>
          </a:stretch>
        </p:blipFill>
        <p:spPr>
          <a:xfrm>
            <a:off x="7895934" y="788894"/>
            <a:ext cx="4296066" cy="6061702"/>
          </a:xfrm>
          <a:prstGeom prst="rect">
            <a:avLst/>
          </a:prstGeom>
        </p:spPr>
      </p:pic>
      <p:pic>
        <p:nvPicPr>
          <p:cNvPr id="10" name="Hình ảnh 9">
            <a:extLst>
              <a:ext uri="{FF2B5EF4-FFF2-40B4-BE49-F238E27FC236}">
                <a16:creationId xmlns:a16="http://schemas.microsoft.com/office/drawing/2014/main" id="{91B395E0-8F2F-4217-1A53-81F3D6F3F3EB}"/>
              </a:ext>
            </a:extLst>
          </p:cNvPr>
          <p:cNvPicPr>
            <a:picLocks noChangeAspect="1"/>
          </p:cNvPicPr>
          <p:nvPr/>
        </p:nvPicPr>
        <p:blipFill>
          <a:blip r:embed="rId5"/>
          <a:stretch>
            <a:fillRect/>
          </a:stretch>
        </p:blipFill>
        <p:spPr>
          <a:xfrm>
            <a:off x="244101" y="5865054"/>
            <a:ext cx="4572638" cy="790685"/>
          </a:xfrm>
          <a:prstGeom prst="rect">
            <a:avLst/>
          </a:prstGeom>
          <a:ln>
            <a:solidFill>
              <a:schemeClr val="accent1"/>
            </a:solidFill>
          </a:ln>
        </p:spPr>
      </p:pic>
      <p:pic>
        <p:nvPicPr>
          <p:cNvPr id="14" name="Hình ảnh 13">
            <a:extLst>
              <a:ext uri="{FF2B5EF4-FFF2-40B4-BE49-F238E27FC236}">
                <a16:creationId xmlns:a16="http://schemas.microsoft.com/office/drawing/2014/main" id="{99950DB5-6DDB-74D8-FB10-8721989D3260}"/>
              </a:ext>
            </a:extLst>
          </p:cNvPr>
          <p:cNvPicPr>
            <a:picLocks noChangeAspect="1"/>
          </p:cNvPicPr>
          <p:nvPr/>
        </p:nvPicPr>
        <p:blipFill>
          <a:blip r:embed="rId6"/>
          <a:stretch>
            <a:fillRect/>
          </a:stretch>
        </p:blipFill>
        <p:spPr>
          <a:xfrm>
            <a:off x="244101" y="3576917"/>
            <a:ext cx="6954220" cy="2152950"/>
          </a:xfrm>
          <a:prstGeom prst="rect">
            <a:avLst/>
          </a:prstGeom>
          <a:ln>
            <a:solidFill>
              <a:schemeClr val="accent1"/>
            </a:solidFill>
          </a:ln>
        </p:spPr>
      </p:pic>
    </p:spTree>
    <p:extLst>
      <p:ext uri="{BB962C8B-B14F-4D97-AF65-F5344CB8AC3E}">
        <p14:creationId xmlns:p14="http://schemas.microsoft.com/office/powerpoint/2010/main" val="303033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1" y="936378"/>
            <a:ext cx="2647950"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Basic operation: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Seach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Insert node</a:t>
            </a:r>
          </a:p>
          <a:p>
            <a:pPr marL="457200" indent="-457200">
              <a:buFontTx/>
              <a:buChar char="-"/>
            </a:pPr>
            <a:r>
              <a:rPr lang="en-US" sz="280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Delete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Tree traversal</a:t>
            </a:r>
          </a:p>
        </p:txBody>
      </p:sp>
      <p:cxnSp>
        <p:nvCxnSpPr>
          <p:cNvPr id="6" name="Đường nối Thẳng 5">
            <a:extLst>
              <a:ext uri="{FF2B5EF4-FFF2-40B4-BE49-F238E27FC236}">
                <a16:creationId xmlns:a16="http://schemas.microsoft.com/office/drawing/2014/main" id="{986B8938-F4EB-AC3F-B7EC-9A2A2D0F52EB}"/>
              </a:ext>
            </a:extLst>
          </p:cNvPr>
          <p:cNvCxnSpPr/>
          <p:nvPr/>
        </p:nvCxnSpPr>
        <p:spPr>
          <a:xfrm>
            <a:off x="2857500" y="936378"/>
            <a:ext cx="0" cy="56644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Hộp Văn bản 4">
            <a:extLst>
              <a:ext uri="{FF2B5EF4-FFF2-40B4-BE49-F238E27FC236}">
                <a16:creationId xmlns:a16="http://schemas.microsoft.com/office/drawing/2014/main" id="{93108AF6-A3E7-5896-2BC5-5830DA76F13B}"/>
              </a:ext>
            </a:extLst>
          </p:cNvPr>
          <p:cNvSpPr txBox="1"/>
          <p:nvPr/>
        </p:nvSpPr>
        <p:spPr>
          <a:xfrm>
            <a:off x="3086100" y="936378"/>
            <a:ext cx="8991595" cy="1384995"/>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Different scenarios for deleting the node:</a:t>
            </a:r>
          </a:p>
          <a:p>
            <a:r>
              <a:rPr lang="en-US" sz="2800" b="1" i="1">
                <a:latin typeface="Calibri" panose="020F0502020204030204" pitchFamily="34" charset="0"/>
                <a:ea typeface="Calibri" panose="020F0502020204030204" pitchFamily="34" charset="0"/>
                <a:cs typeface="Calibri" panose="020F0502020204030204" pitchFamily="34" charset="0"/>
              </a:rPr>
              <a:t>Case 2: </a:t>
            </a:r>
            <a:r>
              <a:rPr lang="en-US" sz="2800">
                <a:latin typeface="Calibri" panose="020F0502020204030204" pitchFamily="34" charset="0"/>
                <a:ea typeface="Calibri" panose="020F0502020204030204" pitchFamily="34" charset="0"/>
                <a:cs typeface="Calibri" panose="020F0502020204030204" pitchFamily="34" charset="0"/>
              </a:rPr>
              <a:t>Link child node to parent node then remove current node</a:t>
            </a:r>
          </a:p>
        </p:txBody>
      </p:sp>
      <p:pic>
        <p:nvPicPr>
          <p:cNvPr id="7" name="Hình ảnh 6">
            <a:extLst>
              <a:ext uri="{FF2B5EF4-FFF2-40B4-BE49-F238E27FC236}">
                <a16:creationId xmlns:a16="http://schemas.microsoft.com/office/drawing/2014/main" id="{D97F7CC2-4863-C789-616C-4C501FCAC0F7}"/>
              </a:ext>
            </a:extLst>
          </p:cNvPr>
          <p:cNvPicPr>
            <a:picLocks noChangeAspect="1"/>
          </p:cNvPicPr>
          <p:nvPr/>
        </p:nvPicPr>
        <p:blipFill>
          <a:blip r:embed="rId3"/>
          <a:stretch>
            <a:fillRect/>
          </a:stretch>
        </p:blipFill>
        <p:spPr>
          <a:xfrm>
            <a:off x="3086100" y="2857119"/>
            <a:ext cx="8905950" cy="3019679"/>
          </a:xfrm>
          <a:prstGeom prst="rect">
            <a:avLst/>
          </a:prstGeom>
        </p:spPr>
      </p:pic>
    </p:spTree>
    <p:extLst>
      <p:ext uri="{BB962C8B-B14F-4D97-AF65-F5344CB8AC3E}">
        <p14:creationId xmlns:p14="http://schemas.microsoft.com/office/powerpoint/2010/main" val="251597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pic>
        <p:nvPicPr>
          <p:cNvPr id="13" name="Hình ảnh 12">
            <a:extLst>
              <a:ext uri="{FF2B5EF4-FFF2-40B4-BE49-F238E27FC236}">
                <a16:creationId xmlns:a16="http://schemas.microsoft.com/office/drawing/2014/main" id="{B0D5CBF5-AF68-EB40-56EF-CBF634856ADF}"/>
              </a:ext>
            </a:extLst>
          </p:cNvPr>
          <p:cNvPicPr>
            <a:picLocks noChangeAspect="1"/>
          </p:cNvPicPr>
          <p:nvPr/>
        </p:nvPicPr>
        <p:blipFill>
          <a:blip r:embed="rId3"/>
          <a:stretch>
            <a:fillRect/>
          </a:stretch>
        </p:blipFill>
        <p:spPr>
          <a:xfrm>
            <a:off x="8307140" y="-17929"/>
            <a:ext cx="3804178" cy="3101072"/>
          </a:xfrm>
          <a:prstGeom prst="rect">
            <a:avLst/>
          </a:prstGeom>
        </p:spPr>
      </p:pic>
      <p:pic>
        <p:nvPicPr>
          <p:cNvPr id="15" name="Hình ảnh 14">
            <a:extLst>
              <a:ext uri="{FF2B5EF4-FFF2-40B4-BE49-F238E27FC236}">
                <a16:creationId xmlns:a16="http://schemas.microsoft.com/office/drawing/2014/main" id="{827B8ADD-BD97-6FB4-0E25-245BCCF01E50}"/>
              </a:ext>
            </a:extLst>
          </p:cNvPr>
          <p:cNvPicPr>
            <a:picLocks noChangeAspect="1"/>
          </p:cNvPicPr>
          <p:nvPr/>
        </p:nvPicPr>
        <p:blipFill>
          <a:blip r:embed="rId4"/>
          <a:stretch>
            <a:fillRect/>
          </a:stretch>
        </p:blipFill>
        <p:spPr>
          <a:xfrm>
            <a:off x="8307141" y="3083142"/>
            <a:ext cx="3402590" cy="3788070"/>
          </a:xfrm>
          <a:prstGeom prst="rect">
            <a:avLst/>
          </a:prstGeom>
        </p:spPr>
      </p:pic>
      <p:pic>
        <p:nvPicPr>
          <p:cNvPr id="17" name="Hình ảnh 16">
            <a:extLst>
              <a:ext uri="{FF2B5EF4-FFF2-40B4-BE49-F238E27FC236}">
                <a16:creationId xmlns:a16="http://schemas.microsoft.com/office/drawing/2014/main" id="{3BBF624A-7178-FE64-B6E7-C3A4F13441CF}"/>
              </a:ext>
            </a:extLst>
          </p:cNvPr>
          <p:cNvPicPr>
            <a:picLocks noChangeAspect="1"/>
          </p:cNvPicPr>
          <p:nvPr/>
        </p:nvPicPr>
        <p:blipFill>
          <a:blip r:embed="rId5"/>
          <a:stretch>
            <a:fillRect/>
          </a:stretch>
        </p:blipFill>
        <p:spPr>
          <a:xfrm>
            <a:off x="4491787" y="4638004"/>
            <a:ext cx="3734670" cy="2115779"/>
          </a:xfrm>
          <a:prstGeom prst="rect">
            <a:avLst/>
          </a:prstGeom>
        </p:spPr>
      </p:pic>
      <p:pic>
        <p:nvPicPr>
          <p:cNvPr id="21" name="Hình ảnh 20">
            <a:extLst>
              <a:ext uri="{FF2B5EF4-FFF2-40B4-BE49-F238E27FC236}">
                <a16:creationId xmlns:a16="http://schemas.microsoft.com/office/drawing/2014/main" id="{6E270DFB-6D01-8688-7898-4C442C2A4465}"/>
              </a:ext>
            </a:extLst>
          </p:cNvPr>
          <p:cNvPicPr>
            <a:picLocks noChangeAspect="1"/>
          </p:cNvPicPr>
          <p:nvPr/>
        </p:nvPicPr>
        <p:blipFill>
          <a:blip r:embed="rId6"/>
          <a:stretch>
            <a:fillRect/>
          </a:stretch>
        </p:blipFill>
        <p:spPr>
          <a:xfrm>
            <a:off x="208243" y="3429000"/>
            <a:ext cx="4582164" cy="790685"/>
          </a:xfrm>
          <a:prstGeom prst="rect">
            <a:avLst/>
          </a:prstGeom>
          <a:ln>
            <a:solidFill>
              <a:schemeClr val="accent1"/>
            </a:solidFill>
          </a:ln>
        </p:spPr>
      </p:pic>
      <p:pic>
        <p:nvPicPr>
          <p:cNvPr id="23" name="Hình ảnh 22">
            <a:extLst>
              <a:ext uri="{FF2B5EF4-FFF2-40B4-BE49-F238E27FC236}">
                <a16:creationId xmlns:a16="http://schemas.microsoft.com/office/drawing/2014/main" id="{AE724EED-621F-3BCA-074F-15E9F1DDC31E}"/>
              </a:ext>
            </a:extLst>
          </p:cNvPr>
          <p:cNvPicPr>
            <a:picLocks noChangeAspect="1"/>
          </p:cNvPicPr>
          <p:nvPr/>
        </p:nvPicPr>
        <p:blipFill>
          <a:blip r:embed="rId7"/>
          <a:stretch>
            <a:fillRect/>
          </a:stretch>
        </p:blipFill>
        <p:spPr>
          <a:xfrm>
            <a:off x="208243" y="1027708"/>
            <a:ext cx="6954220" cy="2162477"/>
          </a:xfrm>
          <a:prstGeom prst="rect">
            <a:avLst/>
          </a:prstGeom>
          <a:ln>
            <a:solidFill>
              <a:schemeClr val="accent1"/>
            </a:solidFill>
          </a:ln>
        </p:spPr>
      </p:pic>
    </p:spTree>
    <p:extLst>
      <p:ext uri="{BB962C8B-B14F-4D97-AF65-F5344CB8AC3E}">
        <p14:creationId xmlns:p14="http://schemas.microsoft.com/office/powerpoint/2010/main" val="3362987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1" y="936378"/>
            <a:ext cx="2647950"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Basic operation: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Seach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Insert node</a:t>
            </a:r>
          </a:p>
          <a:p>
            <a:pPr marL="457200" indent="-457200">
              <a:buFontTx/>
              <a:buChar char="-"/>
            </a:pPr>
            <a:r>
              <a:rPr lang="en-US" sz="280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Delete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Tree traversal</a:t>
            </a:r>
          </a:p>
        </p:txBody>
      </p:sp>
      <p:cxnSp>
        <p:nvCxnSpPr>
          <p:cNvPr id="6" name="Đường nối Thẳng 5">
            <a:extLst>
              <a:ext uri="{FF2B5EF4-FFF2-40B4-BE49-F238E27FC236}">
                <a16:creationId xmlns:a16="http://schemas.microsoft.com/office/drawing/2014/main" id="{986B8938-F4EB-AC3F-B7EC-9A2A2D0F52EB}"/>
              </a:ext>
            </a:extLst>
          </p:cNvPr>
          <p:cNvCxnSpPr/>
          <p:nvPr/>
        </p:nvCxnSpPr>
        <p:spPr>
          <a:xfrm>
            <a:off x="2857500" y="936378"/>
            <a:ext cx="0" cy="56644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Hộp Văn bản 4">
            <a:extLst>
              <a:ext uri="{FF2B5EF4-FFF2-40B4-BE49-F238E27FC236}">
                <a16:creationId xmlns:a16="http://schemas.microsoft.com/office/drawing/2014/main" id="{FE799C83-706E-6BC9-ABF5-C2D2E96902CD}"/>
              </a:ext>
            </a:extLst>
          </p:cNvPr>
          <p:cNvSpPr txBox="1"/>
          <p:nvPr/>
        </p:nvSpPr>
        <p:spPr>
          <a:xfrm>
            <a:off x="3086100" y="936378"/>
            <a:ext cx="8991595" cy="1384995"/>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Different scenarios for deleting the node:</a:t>
            </a:r>
          </a:p>
          <a:p>
            <a:r>
              <a:rPr lang="en-US" sz="2800" b="1" i="1">
                <a:latin typeface="Calibri" panose="020F0502020204030204" pitchFamily="34" charset="0"/>
                <a:ea typeface="Calibri" panose="020F0502020204030204" pitchFamily="34" charset="0"/>
                <a:cs typeface="Calibri" panose="020F0502020204030204" pitchFamily="34" charset="0"/>
              </a:rPr>
              <a:t>Case 3: </a:t>
            </a:r>
            <a:r>
              <a:rPr lang="en-US" sz="2800">
                <a:latin typeface="Calibri" panose="020F0502020204030204" pitchFamily="34" charset="0"/>
                <a:ea typeface="Calibri" panose="020F0502020204030204" pitchFamily="34" charset="0"/>
                <a:cs typeface="Calibri" panose="020F0502020204030204" pitchFamily="34" charset="0"/>
              </a:rPr>
              <a:t>Using minimum node in right subtree to hold the left sub tree</a:t>
            </a:r>
          </a:p>
        </p:txBody>
      </p:sp>
      <p:pic>
        <p:nvPicPr>
          <p:cNvPr id="7" name="Hình ảnh 6">
            <a:extLst>
              <a:ext uri="{FF2B5EF4-FFF2-40B4-BE49-F238E27FC236}">
                <a16:creationId xmlns:a16="http://schemas.microsoft.com/office/drawing/2014/main" id="{D73DE7F2-3C4E-4FB5-1B65-C5A46BF9895F}"/>
              </a:ext>
            </a:extLst>
          </p:cNvPr>
          <p:cNvPicPr>
            <a:picLocks noChangeAspect="1"/>
          </p:cNvPicPr>
          <p:nvPr/>
        </p:nvPicPr>
        <p:blipFill>
          <a:blip r:embed="rId3"/>
          <a:stretch>
            <a:fillRect/>
          </a:stretch>
        </p:blipFill>
        <p:spPr>
          <a:xfrm>
            <a:off x="0" y="3674854"/>
            <a:ext cx="12192000" cy="2931006"/>
          </a:xfrm>
          <a:prstGeom prst="rect">
            <a:avLst/>
          </a:prstGeom>
        </p:spPr>
      </p:pic>
    </p:spTree>
    <p:extLst>
      <p:ext uri="{BB962C8B-B14F-4D97-AF65-F5344CB8AC3E}">
        <p14:creationId xmlns:p14="http://schemas.microsoft.com/office/powerpoint/2010/main" val="1297339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pic>
        <p:nvPicPr>
          <p:cNvPr id="8" name="Hình ảnh 7">
            <a:extLst>
              <a:ext uri="{FF2B5EF4-FFF2-40B4-BE49-F238E27FC236}">
                <a16:creationId xmlns:a16="http://schemas.microsoft.com/office/drawing/2014/main" id="{F01353AD-CA3E-A0C4-C875-14CABE940B8C}"/>
              </a:ext>
            </a:extLst>
          </p:cNvPr>
          <p:cNvPicPr>
            <a:picLocks noChangeAspect="1"/>
          </p:cNvPicPr>
          <p:nvPr/>
        </p:nvPicPr>
        <p:blipFill>
          <a:blip r:embed="rId3"/>
          <a:stretch>
            <a:fillRect/>
          </a:stretch>
        </p:blipFill>
        <p:spPr>
          <a:xfrm>
            <a:off x="144646" y="3270323"/>
            <a:ext cx="4553585" cy="809738"/>
          </a:xfrm>
          <a:prstGeom prst="rect">
            <a:avLst/>
          </a:prstGeom>
          <a:ln>
            <a:solidFill>
              <a:schemeClr val="accent1"/>
            </a:solidFill>
          </a:ln>
        </p:spPr>
      </p:pic>
      <p:pic>
        <p:nvPicPr>
          <p:cNvPr id="10" name="Hình ảnh 9">
            <a:extLst>
              <a:ext uri="{FF2B5EF4-FFF2-40B4-BE49-F238E27FC236}">
                <a16:creationId xmlns:a16="http://schemas.microsoft.com/office/drawing/2014/main" id="{645EF736-174A-A0D5-16F9-73DCA8F24325}"/>
              </a:ext>
            </a:extLst>
          </p:cNvPr>
          <p:cNvPicPr>
            <a:picLocks noChangeAspect="1"/>
          </p:cNvPicPr>
          <p:nvPr/>
        </p:nvPicPr>
        <p:blipFill>
          <a:blip r:embed="rId4"/>
          <a:stretch>
            <a:fillRect/>
          </a:stretch>
        </p:blipFill>
        <p:spPr>
          <a:xfrm>
            <a:off x="144646" y="943962"/>
            <a:ext cx="6963747" cy="2162477"/>
          </a:xfrm>
          <a:prstGeom prst="rect">
            <a:avLst/>
          </a:prstGeom>
          <a:ln>
            <a:solidFill>
              <a:schemeClr val="accent1"/>
            </a:solidFill>
          </a:ln>
        </p:spPr>
      </p:pic>
      <p:pic>
        <p:nvPicPr>
          <p:cNvPr id="12" name="Hình ảnh 11">
            <a:extLst>
              <a:ext uri="{FF2B5EF4-FFF2-40B4-BE49-F238E27FC236}">
                <a16:creationId xmlns:a16="http://schemas.microsoft.com/office/drawing/2014/main" id="{4FF2F1EA-7C7F-4288-934C-94D446C39C42}"/>
              </a:ext>
            </a:extLst>
          </p:cNvPr>
          <p:cNvPicPr>
            <a:picLocks noChangeAspect="1"/>
          </p:cNvPicPr>
          <p:nvPr/>
        </p:nvPicPr>
        <p:blipFill>
          <a:blip r:embed="rId5"/>
          <a:stretch>
            <a:fillRect/>
          </a:stretch>
        </p:blipFill>
        <p:spPr>
          <a:xfrm>
            <a:off x="8265460" y="-8964"/>
            <a:ext cx="3781894" cy="5138628"/>
          </a:xfrm>
          <a:prstGeom prst="rect">
            <a:avLst/>
          </a:prstGeom>
        </p:spPr>
      </p:pic>
      <p:pic>
        <p:nvPicPr>
          <p:cNvPr id="14" name="Hình ảnh 13">
            <a:extLst>
              <a:ext uri="{FF2B5EF4-FFF2-40B4-BE49-F238E27FC236}">
                <a16:creationId xmlns:a16="http://schemas.microsoft.com/office/drawing/2014/main" id="{C8ED0BF7-9196-772B-1A12-F119E285E0B4}"/>
              </a:ext>
            </a:extLst>
          </p:cNvPr>
          <p:cNvPicPr>
            <a:picLocks noChangeAspect="1"/>
          </p:cNvPicPr>
          <p:nvPr/>
        </p:nvPicPr>
        <p:blipFill>
          <a:blip r:embed="rId6"/>
          <a:stretch>
            <a:fillRect/>
          </a:stretch>
        </p:blipFill>
        <p:spPr>
          <a:xfrm>
            <a:off x="8265459" y="5129664"/>
            <a:ext cx="3343835" cy="1730729"/>
          </a:xfrm>
          <a:prstGeom prst="rect">
            <a:avLst/>
          </a:prstGeom>
        </p:spPr>
      </p:pic>
      <p:pic>
        <p:nvPicPr>
          <p:cNvPr id="16" name="Hình ảnh 15">
            <a:extLst>
              <a:ext uri="{FF2B5EF4-FFF2-40B4-BE49-F238E27FC236}">
                <a16:creationId xmlns:a16="http://schemas.microsoft.com/office/drawing/2014/main" id="{D534916A-7AAA-EF1E-F7D5-0210B397F636}"/>
              </a:ext>
            </a:extLst>
          </p:cNvPr>
          <p:cNvPicPr>
            <a:picLocks noChangeAspect="1"/>
          </p:cNvPicPr>
          <p:nvPr/>
        </p:nvPicPr>
        <p:blipFill>
          <a:blip r:embed="rId7"/>
          <a:stretch>
            <a:fillRect/>
          </a:stretch>
        </p:blipFill>
        <p:spPr>
          <a:xfrm>
            <a:off x="4125110" y="4107894"/>
            <a:ext cx="3997048" cy="2750106"/>
          </a:xfrm>
          <a:prstGeom prst="rect">
            <a:avLst/>
          </a:prstGeom>
        </p:spPr>
      </p:pic>
    </p:spTree>
    <p:extLst>
      <p:ext uri="{BB962C8B-B14F-4D97-AF65-F5344CB8AC3E}">
        <p14:creationId xmlns:p14="http://schemas.microsoft.com/office/powerpoint/2010/main" val="575508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1" y="936378"/>
            <a:ext cx="2647950"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Basic operation: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Seach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Insert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Delete node</a:t>
            </a:r>
          </a:p>
          <a:p>
            <a:pPr marL="457200" indent="-457200">
              <a:buFontTx/>
              <a:buChar char="-"/>
            </a:pPr>
            <a:r>
              <a:rPr lang="en-US" sz="280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Tree traversal</a:t>
            </a:r>
          </a:p>
        </p:txBody>
      </p:sp>
      <p:sp>
        <p:nvSpPr>
          <p:cNvPr id="3" name="Hộp Văn bản 2">
            <a:extLst>
              <a:ext uri="{FF2B5EF4-FFF2-40B4-BE49-F238E27FC236}">
                <a16:creationId xmlns:a16="http://schemas.microsoft.com/office/drawing/2014/main" id="{4D6ED54E-6179-EC54-9512-8381744C0329}"/>
              </a:ext>
            </a:extLst>
          </p:cNvPr>
          <p:cNvSpPr txBox="1"/>
          <p:nvPr/>
        </p:nvSpPr>
        <p:spPr>
          <a:xfrm>
            <a:off x="3086100" y="936378"/>
            <a:ext cx="8991595" cy="2677656"/>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To travel through all node of the tree (for print, etc), it have three way traversal:</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Inorder traversal </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Preorder traversal</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Postorder traversal</a:t>
            </a:r>
          </a:p>
          <a:p>
            <a:pPr marL="457200" indent="-457200">
              <a:buFontTx/>
              <a:buChar char="-"/>
            </a:pPr>
            <a:endParaRPr lang="en-US" sz="2800">
              <a:latin typeface="Calibri" panose="020F0502020204030204" pitchFamily="34" charset="0"/>
              <a:ea typeface="Calibri" panose="020F0502020204030204" pitchFamily="34" charset="0"/>
              <a:cs typeface="Calibri" panose="020F0502020204030204" pitchFamily="34" charset="0"/>
            </a:endParaRPr>
          </a:p>
        </p:txBody>
      </p:sp>
      <p:cxnSp>
        <p:nvCxnSpPr>
          <p:cNvPr id="6" name="Đường nối Thẳng 5">
            <a:extLst>
              <a:ext uri="{FF2B5EF4-FFF2-40B4-BE49-F238E27FC236}">
                <a16:creationId xmlns:a16="http://schemas.microsoft.com/office/drawing/2014/main" id="{986B8938-F4EB-AC3F-B7EC-9A2A2D0F52EB}"/>
              </a:ext>
            </a:extLst>
          </p:cNvPr>
          <p:cNvCxnSpPr/>
          <p:nvPr/>
        </p:nvCxnSpPr>
        <p:spPr>
          <a:xfrm>
            <a:off x="2857500" y="936378"/>
            <a:ext cx="0" cy="566444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47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1" y="936378"/>
            <a:ext cx="2647950"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Basic operation: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Seach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Insert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Delete node</a:t>
            </a:r>
          </a:p>
          <a:p>
            <a:pPr marL="457200" indent="-457200">
              <a:buFontTx/>
              <a:buChar char="-"/>
            </a:pPr>
            <a:r>
              <a:rPr lang="en-US" sz="280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Tree traversal</a:t>
            </a:r>
          </a:p>
        </p:txBody>
      </p:sp>
      <p:sp>
        <p:nvSpPr>
          <p:cNvPr id="3" name="Hộp Văn bản 2">
            <a:extLst>
              <a:ext uri="{FF2B5EF4-FFF2-40B4-BE49-F238E27FC236}">
                <a16:creationId xmlns:a16="http://schemas.microsoft.com/office/drawing/2014/main" id="{4D6ED54E-6179-EC54-9512-8381744C0329}"/>
              </a:ext>
            </a:extLst>
          </p:cNvPr>
          <p:cNvSpPr txBox="1"/>
          <p:nvPr/>
        </p:nvSpPr>
        <p:spPr>
          <a:xfrm>
            <a:off x="3086100" y="936378"/>
            <a:ext cx="8991595" cy="2677656"/>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Inorder traversal: </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At first traverse left subtree then visit the root and then traverse the right subtree.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Gives the values of the nodes in sorted order.</a:t>
            </a:r>
          </a:p>
          <a:p>
            <a:pPr marL="457200" indent="-457200">
              <a:buFontTx/>
              <a:buChar char="-"/>
            </a:pPr>
            <a:endParaRPr lang="en-US" sz="2800">
              <a:latin typeface="Calibri" panose="020F0502020204030204" pitchFamily="34" charset="0"/>
              <a:ea typeface="Calibri" panose="020F0502020204030204" pitchFamily="34" charset="0"/>
              <a:cs typeface="Calibri" panose="020F0502020204030204" pitchFamily="34" charset="0"/>
            </a:endParaRPr>
          </a:p>
          <a:p>
            <a:pPr marL="457200" indent="-457200">
              <a:buFontTx/>
              <a:buChar char="-"/>
            </a:pPr>
            <a:endParaRPr lang="en-US" sz="2800">
              <a:latin typeface="Calibri" panose="020F0502020204030204" pitchFamily="34" charset="0"/>
              <a:ea typeface="Calibri" panose="020F0502020204030204" pitchFamily="34" charset="0"/>
              <a:cs typeface="Calibri" panose="020F0502020204030204" pitchFamily="34" charset="0"/>
            </a:endParaRPr>
          </a:p>
        </p:txBody>
      </p:sp>
      <p:cxnSp>
        <p:nvCxnSpPr>
          <p:cNvPr id="6" name="Đường nối Thẳng 5">
            <a:extLst>
              <a:ext uri="{FF2B5EF4-FFF2-40B4-BE49-F238E27FC236}">
                <a16:creationId xmlns:a16="http://schemas.microsoft.com/office/drawing/2014/main" id="{986B8938-F4EB-AC3F-B7EC-9A2A2D0F52EB}"/>
              </a:ext>
            </a:extLst>
          </p:cNvPr>
          <p:cNvCxnSpPr>
            <a:cxnSpLocks/>
          </p:cNvCxnSpPr>
          <p:nvPr/>
        </p:nvCxnSpPr>
        <p:spPr>
          <a:xfrm>
            <a:off x="2857500" y="936378"/>
            <a:ext cx="0" cy="2246769"/>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92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pic>
        <p:nvPicPr>
          <p:cNvPr id="9" name="Hình ảnh 8">
            <a:extLst>
              <a:ext uri="{FF2B5EF4-FFF2-40B4-BE49-F238E27FC236}">
                <a16:creationId xmlns:a16="http://schemas.microsoft.com/office/drawing/2014/main" id="{5FB13A29-0501-9FCF-5667-684D0B327558}"/>
              </a:ext>
            </a:extLst>
          </p:cNvPr>
          <p:cNvPicPr>
            <a:picLocks noChangeAspect="1"/>
          </p:cNvPicPr>
          <p:nvPr/>
        </p:nvPicPr>
        <p:blipFill>
          <a:blip r:embed="rId3"/>
          <a:stretch>
            <a:fillRect/>
          </a:stretch>
        </p:blipFill>
        <p:spPr>
          <a:xfrm>
            <a:off x="0" y="3768781"/>
            <a:ext cx="12192000" cy="2798213"/>
          </a:xfrm>
          <a:prstGeom prst="rect">
            <a:avLst/>
          </a:prstGeom>
        </p:spPr>
      </p:pic>
      <p:pic>
        <p:nvPicPr>
          <p:cNvPr id="10" name="Hình ảnh 9">
            <a:extLst>
              <a:ext uri="{FF2B5EF4-FFF2-40B4-BE49-F238E27FC236}">
                <a16:creationId xmlns:a16="http://schemas.microsoft.com/office/drawing/2014/main" id="{B1BC81C9-0B7F-847F-8E0F-5432F9462F4B}"/>
              </a:ext>
            </a:extLst>
          </p:cNvPr>
          <p:cNvPicPr>
            <a:picLocks noChangeAspect="1"/>
          </p:cNvPicPr>
          <p:nvPr/>
        </p:nvPicPr>
        <p:blipFill>
          <a:blip r:embed="rId4"/>
          <a:stretch>
            <a:fillRect/>
          </a:stretch>
        </p:blipFill>
        <p:spPr>
          <a:xfrm>
            <a:off x="0" y="989683"/>
            <a:ext cx="12192000" cy="2578308"/>
          </a:xfrm>
          <a:prstGeom prst="rect">
            <a:avLst/>
          </a:prstGeom>
        </p:spPr>
      </p:pic>
    </p:spTree>
    <p:extLst>
      <p:ext uri="{BB962C8B-B14F-4D97-AF65-F5344CB8AC3E}">
        <p14:creationId xmlns:p14="http://schemas.microsoft.com/office/powerpoint/2010/main" val="273235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pic>
        <p:nvPicPr>
          <p:cNvPr id="7" name="Hình ảnh 6">
            <a:extLst>
              <a:ext uri="{FF2B5EF4-FFF2-40B4-BE49-F238E27FC236}">
                <a16:creationId xmlns:a16="http://schemas.microsoft.com/office/drawing/2014/main" id="{F9E59ED8-2F16-A389-D5A1-01FEFF093E02}"/>
              </a:ext>
            </a:extLst>
          </p:cNvPr>
          <p:cNvPicPr>
            <a:picLocks noChangeAspect="1"/>
          </p:cNvPicPr>
          <p:nvPr/>
        </p:nvPicPr>
        <p:blipFill>
          <a:blip r:embed="rId3"/>
          <a:stretch>
            <a:fillRect/>
          </a:stretch>
        </p:blipFill>
        <p:spPr>
          <a:xfrm>
            <a:off x="5775144" y="2261613"/>
            <a:ext cx="5840544" cy="609660"/>
          </a:xfrm>
          <a:prstGeom prst="rect">
            <a:avLst/>
          </a:prstGeom>
          <a:ln>
            <a:solidFill>
              <a:schemeClr val="accent1"/>
            </a:solidFill>
          </a:ln>
        </p:spPr>
      </p:pic>
      <p:pic>
        <p:nvPicPr>
          <p:cNvPr id="9" name="Hình ảnh 8">
            <a:extLst>
              <a:ext uri="{FF2B5EF4-FFF2-40B4-BE49-F238E27FC236}">
                <a16:creationId xmlns:a16="http://schemas.microsoft.com/office/drawing/2014/main" id="{C370191D-8B84-D750-C96A-86A0F0E76B5A}"/>
              </a:ext>
            </a:extLst>
          </p:cNvPr>
          <p:cNvPicPr>
            <a:picLocks noChangeAspect="1"/>
          </p:cNvPicPr>
          <p:nvPr/>
        </p:nvPicPr>
        <p:blipFill>
          <a:blip r:embed="rId4"/>
          <a:stretch>
            <a:fillRect/>
          </a:stretch>
        </p:blipFill>
        <p:spPr>
          <a:xfrm>
            <a:off x="6432138" y="1346621"/>
            <a:ext cx="4377044" cy="609660"/>
          </a:xfrm>
          <a:prstGeom prst="rect">
            <a:avLst/>
          </a:prstGeom>
          <a:ln>
            <a:solidFill>
              <a:schemeClr val="accent1"/>
            </a:solidFill>
          </a:ln>
        </p:spPr>
      </p:pic>
      <p:pic>
        <p:nvPicPr>
          <p:cNvPr id="11" name="Hình ảnh 10">
            <a:extLst>
              <a:ext uri="{FF2B5EF4-FFF2-40B4-BE49-F238E27FC236}">
                <a16:creationId xmlns:a16="http://schemas.microsoft.com/office/drawing/2014/main" id="{2F87AE6C-E07B-7CC7-A330-5785BAEA7380}"/>
              </a:ext>
            </a:extLst>
          </p:cNvPr>
          <p:cNvPicPr>
            <a:picLocks noChangeAspect="1"/>
          </p:cNvPicPr>
          <p:nvPr/>
        </p:nvPicPr>
        <p:blipFill>
          <a:blip r:embed="rId5"/>
          <a:stretch>
            <a:fillRect/>
          </a:stretch>
        </p:blipFill>
        <p:spPr>
          <a:xfrm>
            <a:off x="5383716" y="3429000"/>
            <a:ext cx="3572374" cy="3439005"/>
          </a:xfrm>
          <a:prstGeom prst="rect">
            <a:avLst/>
          </a:prstGeom>
        </p:spPr>
      </p:pic>
      <p:pic>
        <p:nvPicPr>
          <p:cNvPr id="13" name="Hình ảnh 12">
            <a:extLst>
              <a:ext uri="{FF2B5EF4-FFF2-40B4-BE49-F238E27FC236}">
                <a16:creationId xmlns:a16="http://schemas.microsoft.com/office/drawing/2014/main" id="{B7AE1494-8B39-88FE-BEF1-D8E392B53BDE}"/>
              </a:ext>
            </a:extLst>
          </p:cNvPr>
          <p:cNvPicPr>
            <a:picLocks noChangeAspect="1"/>
          </p:cNvPicPr>
          <p:nvPr/>
        </p:nvPicPr>
        <p:blipFill>
          <a:blip r:embed="rId6"/>
          <a:stretch>
            <a:fillRect/>
          </a:stretch>
        </p:blipFill>
        <p:spPr>
          <a:xfrm>
            <a:off x="0" y="623384"/>
            <a:ext cx="5198833" cy="6234616"/>
          </a:xfrm>
          <a:prstGeom prst="rect">
            <a:avLst/>
          </a:prstGeom>
        </p:spPr>
      </p:pic>
    </p:spTree>
    <p:extLst>
      <p:ext uri="{BB962C8B-B14F-4D97-AF65-F5344CB8AC3E}">
        <p14:creationId xmlns:p14="http://schemas.microsoft.com/office/powerpoint/2010/main" val="209894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07AEC7-642C-153B-071E-4506E7EBE7E9}"/>
              </a:ext>
            </a:extLst>
          </p:cNvPr>
          <p:cNvSpPr>
            <a:spLocks noGrp="1"/>
          </p:cNvSpPr>
          <p:nvPr>
            <p:ph type="title"/>
          </p:nvPr>
        </p:nvSpPr>
        <p:spPr/>
        <p:txBody>
          <a:bodyPr/>
          <a:lstStyle/>
          <a:p>
            <a:r>
              <a:rPr lang="en-US"/>
              <a:t>1.</a:t>
            </a:r>
          </a:p>
        </p:txBody>
      </p:sp>
      <p:sp>
        <p:nvSpPr>
          <p:cNvPr id="3" name="Tiêu đề 1">
            <a:extLst>
              <a:ext uri="{FF2B5EF4-FFF2-40B4-BE49-F238E27FC236}">
                <a16:creationId xmlns:a16="http://schemas.microsoft.com/office/drawing/2014/main" id="{21334938-267D-086E-12B8-9B8B450ACAD5}"/>
              </a:ext>
            </a:extLst>
          </p:cNvPr>
          <p:cNvSpPr txBox="1">
            <a:spLocks/>
          </p:cNvSpPr>
          <p:nvPr/>
        </p:nvSpPr>
        <p:spPr>
          <a:xfrm>
            <a:off x="5504329" y="2668567"/>
            <a:ext cx="6060142" cy="97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ebas Neue"/>
              <a:buNone/>
              <a:defRPr sz="13333" b="1"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rPr lang="en-US" sz="8800">
                <a:solidFill>
                  <a:schemeClr val="bg1"/>
                </a:solidFill>
              </a:rPr>
              <a:t>definition</a:t>
            </a:r>
            <a:endParaRPr lang="en-US" sz="8800"/>
          </a:p>
        </p:txBody>
      </p:sp>
    </p:spTree>
    <p:extLst>
      <p:ext uri="{BB962C8B-B14F-4D97-AF65-F5344CB8AC3E}">
        <p14:creationId xmlns:p14="http://schemas.microsoft.com/office/powerpoint/2010/main" val="228474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1" y="936378"/>
            <a:ext cx="2647950"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Basic operation: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Seach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Insert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Delete node</a:t>
            </a:r>
          </a:p>
          <a:p>
            <a:pPr marL="457200" indent="-457200">
              <a:buFontTx/>
              <a:buChar char="-"/>
            </a:pPr>
            <a:r>
              <a:rPr lang="en-US" sz="280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Tree traversal</a:t>
            </a:r>
          </a:p>
        </p:txBody>
      </p:sp>
      <p:sp>
        <p:nvSpPr>
          <p:cNvPr id="3" name="Hộp Văn bản 2">
            <a:extLst>
              <a:ext uri="{FF2B5EF4-FFF2-40B4-BE49-F238E27FC236}">
                <a16:creationId xmlns:a16="http://schemas.microsoft.com/office/drawing/2014/main" id="{4D6ED54E-6179-EC54-9512-8381744C0329}"/>
              </a:ext>
            </a:extLst>
          </p:cNvPr>
          <p:cNvSpPr txBox="1"/>
          <p:nvPr/>
        </p:nvSpPr>
        <p:spPr>
          <a:xfrm>
            <a:off x="3086100" y="936378"/>
            <a:ext cx="8991595" cy="1384995"/>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Preorder traversal: </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Used to create a copy of the tree.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Used to get prefix expressions on an expression tree.</a:t>
            </a:r>
          </a:p>
        </p:txBody>
      </p:sp>
      <p:cxnSp>
        <p:nvCxnSpPr>
          <p:cNvPr id="6" name="Đường nối Thẳng 5">
            <a:extLst>
              <a:ext uri="{FF2B5EF4-FFF2-40B4-BE49-F238E27FC236}">
                <a16:creationId xmlns:a16="http://schemas.microsoft.com/office/drawing/2014/main" id="{986B8938-F4EB-AC3F-B7EC-9A2A2D0F52EB}"/>
              </a:ext>
            </a:extLst>
          </p:cNvPr>
          <p:cNvCxnSpPr>
            <a:cxnSpLocks/>
          </p:cNvCxnSpPr>
          <p:nvPr/>
        </p:nvCxnSpPr>
        <p:spPr>
          <a:xfrm>
            <a:off x="2857500" y="936378"/>
            <a:ext cx="0" cy="2246769"/>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Hình ảnh 6">
            <a:extLst>
              <a:ext uri="{FF2B5EF4-FFF2-40B4-BE49-F238E27FC236}">
                <a16:creationId xmlns:a16="http://schemas.microsoft.com/office/drawing/2014/main" id="{01E6013A-E6F0-457F-D9F0-15E516942F03}"/>
              </a:ext>
            </a:extLst>
          </p:cNvPr>
          <p:cNvPicPr>
            <a:picLocks noChangeAspect="1"/>
          </p:cNvPicPr>
          <p:nvPr/>
        </p:nvPicPr>
        <p:blipFill>
          <a:blip r:embed="rId3"/>
          <a:stretch>
            <a:fillRect/>
          </a:stretch>
        </p:blipFill>
        <p:spPr>
          <a:xfrm>
            <a:off x="4865727" y="2472823"/>
            <a:ext cx="5432340" cy="3885451"/>
          </a:xfrm>
          <a:prstGeom prst="rect">
            <a:avLst/>
          </a:prstGeom>
        </p:spPr>
      </p:pic>
    </p:spTree>
    <p:extLst>
      <p:ext uri="{BB962C8B-B14F-4D97-AF65-F5344CB8AC3E}">
        <p14:creationId xmlns:p14="http://schemas.microsoft.com/office/powerpoint/2010/main" val="535264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basic operation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1" y="936378"/>
            <a:ext cx="2647950"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Basic operation: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Seach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Insert node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Delete node</a:t>
            </a:r>
          </a:p>
          <a:p>
            <a:pPr marL="457200" indent="-457200">
              <a:buFontTx/>
              <a:buChar char="-"/>
            </a:pPr>
            <a:r>
              <a:rPr lang="en-US" sz="280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Tree traversal</a:t>
            </a:r>
          </a:p>
        </p:txBody>
      </p:sp>
      <p:sp>
        <p:nvSpPr>
          <p:cNvPr id="3" name="Hộp Văn bản 2">
            <a:extLst>
              <a:ext uri="{FF2B5EF4-FFF2-40B4-BE49-F238E27FC236}">
                <a16:creationId xmlns:a16="http://schemas.microsoft.com/office/drawing/2014/main" id="{4D6ED54E-6179-EC54-9512-8381744C0329}"/>
              </a:ext>
            </a:extLst>
          </p:cNvPr>
          <p:cNvSpPr txBox="1"/>
          <p:nvPr/>
        </p:nvSpPr>
        <p:spPr>
          <a:xfrm>
            <a:off x="3086100" y="936378"/>
            <a:ext cx="8991595" cy="1384995"/>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Postorder traversal: </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Used to delete the tree.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Useful to get the postfix expression of an expression tree.</a:t>
            </a:r>
          </a:p>
        </p:txBody>
      </p:sp>
      <p:cxnSp>
        <p:nvCxnSpPr>
          <p:cNvPr id="6" name="Đường nối Thẳng 5">
            <a:extLst>
              <a:ext uri="{FF2B5EF4-FFF2-40B4-BE49-F238E27FC236}">
                <a16:creationId xmlns:a16="http://schemas.microsoft.com/office/drawing/2014/main" id="{986B8938-F4EB-AC3F-B7EC-9A2A2D0F52EB}"/>
              </a:ext>
            </a:extLst>
          </p:cNvPr>
          <p:cNvCxnSpPr>
            <a:cxnSpLocks/>
          </p:cNvCxnSpPr>
          <p:nvPr/>
        </p:nvCxnSpPr>
        <p:spPr>
          <a:xfrm>
            <a:off x="2857500" y="936378"/>
            <a:ext cx="0" cy="2246769"/>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Hình ảnh 6">
            <a:extLst>
              <a:ext uri="{FF2B5EF4-FFF2-40B4-BE49-F238E27FC236}">
                <a16:creationId xmlns:a16="http://schemas.microsoft.com/office/drawing/2014/main" id="{FEC2EF1D-5726-AE83-2E5B-8EC89393C536}"/>
              </a:ext>
            </a:extLst>
          </p:cNvPr>
          <p:cNvPicPr>
            <a:picLocks noChangeAspect="1"/>
          </p:cNvPicPr>
          <p:nvPr/>
        </p:nvPicPr>
        <p:blipFill>
          <a:blip r:embed="rId3"/>
          <a:stretch>
            <a:fillRect/>
          </a:stretch>
        </p:blipFill>
        <p:spPr>
          <a:xfrm>
            <a:off x="4746665" y="2468857"/>
            <a:ext cx="5469056" cy="3911712"/>
          </a:xfrm>
          <a:prstGeom prst="rect">
            <a:avLst/>
          </a:prstGeom>
        </p:spPr>
      </p:pic>
    </p:spTree>
    <p:extLst>
      <p:ext uri="{BB962C8B-B14F-4D97-AF65-F5344CB8AC3E}">
        <p14:creationId xmlns:p14="http://schemas.microsoft.com/office/powerpoint/2010/main" val="3270213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Pros and cons</a:t>
            </a:r>
            <a:endParaRPr lang="en-US" sz="1200"/>
          </a:p>
        </p:txBody>
      </p:sp>
      <p:pic>
        <p:nvPicPr>
          <p:cNvPr id="1026" name="Picture 2" descr="Cây AVL (AVL Tree) - Phần 1 (Insertion)">
            <a:extLst>
              <a:ext uri="{FF2B5EF4-FFF2-40B4-BE49-F238E27FC236}">
                <a16:creationId xmlns:a16="http://schemas.microsoft.com/office/drawing/2014/main" id="{EED86A1C-316E-B16D-91AD-6ED248D53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2465706"/>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A130D2B2-8C1E-CCEC-CDF8-39A79F4B0A76}"/>
              </a:ext>
            </a:extLst>
          </p:cNvPr>
          <p:cNvSpPr txBox="1"/>
          <p:nvPr/>
        </p:nvSpPr>
        <p:spPr>
          <a:xfrm>
            <a:off x="114300" y="788894"/>
            <a:ext cx="7391400" cy="6124754"/>
          </a:xfrm>
          <a:prstGeom prst="rect">
            <a:avLst/>
          </a:prstGeom>
          <a:noFill/>
        </p:spPr>
        <p:txBody>
          <a:bodyPr wrap="square" rtlCol="0">
            <a:spAutoFit/>
          </a:bodyPr>
          <a:lstStyle/>
          <a:p>
            <a:pPr lvl="2"/>
            <a:r>
              <a:rPr lang="en-US" sz="2800" b="1">
                <a:latin typeface="Calibri" panose="020F0502020204030204" pitchFamily="34" charset="0"/>
                <a:ea typeface="Calibri" panose="020F0502020204030204" pitchFamily="34" charset="0"/>
                <a:cs typeface="Calibri" panose="020F0502020204030204" pitchFamily="34" charset="0"/>
              </a:rPr>
              <a:t>Advantage:</a:t>
            </a:r>
          </a:p>
          <a:p>
            <a:pPr marL="457200" lvl="2" indent="-457200">
              <a:buFont typeface="Arial" panose="020B0604020202020204" pitchFamily="34" charset="0"/>
              <a:buChar char="•"/>
            </a:pPr>
            <a:r>
              <a:rPr lang="en-US" sz="2800">
                <a:latin typeface="Calibri" panose="020F0502020204030204" pitchFamily="34" charset="0"/>
                <a:ea typeface="Calibri" panose="020F0502020204030204" pitchFamily="34" charset="0"/>
                <a:cs typeface="Calibri" panose="020F0502020204030204" pitchFamily="34" charset="0"/>
              </a:rPr>
              <a:t>Efficient searching: O(log n) time complexity for searching</a:t>
            </a:r>
          </a:p>
          <a:p>
            <a:pPr marL="457200" lvl="2" indent="-457200">
              <a:buFont typeface="Arial" panose="020B0604020202020204" pitchFamily="34" charset="0"/>
              <a:buChar char="•"/>
            </a:pPr>
            <a:r>
              <a:rPr lang="en-US" sz="2800">
                <a:latin typeface="Calibri" panose="020F0502020204030204" pitchFamily="34" charset="0"/>
                <a:ea typeface="Calibri" panose="020F0502020204030204" pitchFamily="34" charset="0"/>
                <a:cs typeface="Calibri" panose="020F0502020204030204" pitchFamily="34" charset="0"/>
              </a:rPr>
              <a:t>Ordered structure: easy to find the next or previous element</a:t>
            </a:r>
          </a:p>
          <a:p>
            <a:pPr marL="457200" lvl="2" indent="-457200">
              <a:buFont typeface="Arial" panose="020B0604020202020204" pitchFamily="34" charset="0"/>
              <a:buChar char="•"/>
            </a:pPr>
            <a:r>
              <a:rPr lang="en-US" sz="2800">
                <a:latin typeface="Calibri" panose="020F0502020204030204" pitchFamily="34" charset="0"/>
                <a:ea typeface="Calibri" panose="020F0502020204030204" pitchFamily="34" charset="0"/>
                <a:cs typeface="Calibri" panose="020F0502020204030204" pitchFamily="34" charset="0"/>
              </a:rPr>
              <a:t>Dynamic insertion and deletion: Elements can be added or removed efficiently</a:t>
            </a:r>
          </a:p>
          <a:p>
            <a:pPr lvl="2"/>
            <a:r>
              <a:rPr lang="en-US" sz="2800" b="1">
                <a:latin typeface="Calibri" panose="020F0502020204030204" pitchFamily="34" charset="0"/>
                <a:ea typeface="Calibri" panose="020F0502020204030204" pitchFamily="34" charset="0"/>
                <a:cs typeface="Calibri" panose="020F0502020204030204" pitchFamily="34" charset="0"/>
              </a:rPr>
              <a:t>Disadvantage:</a:t>
            </a:r>
          </a:p>
          <a:p>
            <a:pPr marL="457200" lvl="2" indent="-457200">
              <a:buFont typeface="Arial" panose="020B0604020202020204" pitchFamily="34" charset="0"/>
              <a:buChar char="•"/>
            </a:pPr>
            <a:r>
              <a:rPr lang="en-US" sz="2800">
                <a:latin typeface="Calibri" panose="020F0502020204030204" pitchFamily="34" charset="0"/>
                <a:ea typeface="Calibri" panose="020F0502020204030204" pitchFamily="34" charset="0"/>
                <a:cs typeface="Calibri" panose="020F0502020204030204" pitchFamily="34" charset="0"/>
              </a:rPr>
              <a:t>Not self-balancing effect that time complexity in worst-case is linear: O(n)</a:t>
            </a:r>
          </a:p>
          <a:p>
            <a:pPr marL="457200" lvl="2" indent="-457200">
              <a:buFont typeface="Arial" panose="020B0604020202020204" pitchFamily="34" charset="0"/>
              <a:buChar char="•"/>
            </a:pPr>
            <a:r>
              <a:rPr lang="en-US" sz="2800">
                <a:latin typeface="Calibri" panose="020F0502020204030204" pitchFamily="34" charset="0"/>
                <a:ea typeface="Calibri" panose="020F0502020204030204" pitchFamily="34" charset="0"/>
                <a:cs typeface="Calibri" panose="020F0502020204030204" pitchFamily="34" charset="0"/>
              </a:rPr>
              <a:t>Memory overhead: require additional memory to store pointers to child nodes</a:t>
            </a:r>
          </a:p>
          <a:p>
            <a:pPr marL="457200" lvl="2" indent="-457200">
              <a:buFont typeface="Arial" panose="020B0604020202020204" pitchFamily="34" charset="0"/>
              <a:buChar char="•"/>
            </a:pPr>
            <a:r>
              <a:rPr lang="en-US" sz="2800">
                <a:latin typeface="Calibri" panose="020F0502020204030204" pitchFamily="34" charset="0"/>
                <a:ea typeface="Calibri" panose="020F0502020204030204" pitchFamily="34" charset="0"/>
                <a:cs typeface="Calibri" panose="020F0502020204030204" pitchFamily="34" charset="0"/>
              </a:rPr>
              <a:t>Limited functionality: BSTs only support searching, insertion, and deletion operations</a:t>
            </a:r>
          </a:p>
        </p:txBody>
      </p:sp>
    </p:spTree>
    <p:extLst>
      <p:ext uri="{BB962C8B-B14F-4D97-AF65-F5344CB8AC3E}">
        <p14:creationId xmlns:p14="http://schemas.microsoft.com/office/powerpoint/2010/main" val="997176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Binary search tree : application</a:t>
            </a:r>
            <a:endParaRPr lang="en-US" sz="1200"/>
          </a:p>
        </p:txBody>
      </p:sp>
      <p:sp>
        <p:nvSpPr>
          <p:cNvPr id="3" name="Hộp Văn bản 2">
            <a:extLst>
              <a:ext uri="{FF2B5EF4-FFF2-40B4-BE49-F238E27FC236}">
                <a16:creationId xmlns:a16="http://schemas.microsoft.com/office/drawing/2014/main" id="{A130D2B2-8C1E-CCEC-CDF8-39A79F4B0A76}"/>
              </a:ext>
            </a:extLst>
          </p:cNvPr>
          <p:cNvSpPr txBox="1"/>
          <p:nvPr/>
        </p:nvSpPr>
        <p:spPr>
          <a:xfrm>
            <a:off x="114300" y="788894"/>
            <a:ext cx="11944350" cy="4549835"/>
          </a:xfrm>
          <a:prstGeom prst="rect">
            <a:avLst/>
          </a:prstGeom>
          <a:noFill/>
        </p:spPr>
        <p:txBody>
          <a:bodyPr wrap="square" rtlCol="0">
            <a:spAutoFit/>
          </a:bodyPr>
          <a:lstStyle/>
          <a:p>
            <a:pPr marL="457200" lvl="2" indent="-457200">
              <a:lnSpc>
                <a:spcPct val="150000"/>
              </a:lnSpc>
              <a:buFont typeface="Arial" panose="020B0604020202020204" pitchFamily="34" charset="0"/>
              <a:buChar char="•"/>
            </a:pPr>
            <a:r>
              <a:rPr lang="en-US" sz="2800" b="1">
                <a:latin typeface="Calibri" panose="020F0502020204030204" pitchFamily="34" charset="0"/>
                <a:ea typeface="Calibri" panose="020F0502020204030204" pitchFamily="34" charset="0"/>
                <a:cs typeface="Calibri" panose="020F0502020204030204" pitchFamily="34" charset="0"/>
              </a:rPr>
              <a:t>Searching</a:t>
            </a:r>
            <a:r>
              <a:rPr lang="en-US" sz="2800">
                <a:latin typeface="Calibri" panose="020F0502020204030204" pitchFamily="34" charset="0"/>
                <a:ea typeface="Calibri" panose="020F0502020204030204" pitchFamily="34" charset="0"/>
                <a:cs typeface="Calibri" panose="020F0502020204030204" pitchFamily="34" charset="0"/>
              </a:rPr>
              <a:t>: Finding a specific element in a sorted collection</a:t>
            </a:r>
          </a:p>
          <a:p>
            <a:pPr marL="457200" lvl="2" indent="-457200">
              <a:lnSpc>
                <a:spcPct val="150000"/>
              </a:lnSpc>
              <a:buFont typeface="Arial" panose="020B0604020202020204" pitchFamily="34" charset="0"/>
              <a:buChar char="•"/>
            </a:pPr>
            <a:r>
              <a:rPr lang="en-US" sz="2800" b="1">
                <a:latin typeface="Calibri" panose="020F0502020204030204" pitchFamily="34" charset="0"/>
                <a:ea typeface="Calibri" panose="020F0502020204030204" pitchFamily="34" charset="0"/>
                <a:cs typeface="Calibri" panose="020F0502020204030204" pitchFamily="34" charset="0"/>
              </a:rPr>
              <a:t>Sorting</a:t>
            </a:r>
            <a:r>
              <a:rPr lang="en-US" sz="2800">
                <a:latin typeface="Calibri" panose="020F0502020204030204" pitchFamily="34" charset="0"/>
                <a:ea typeface="Calibri" panose="020F0502020204030204" pitchFamily="34" charset="0"/>
                <a:cs typeface="Calibri" panose="020F0502020204030204" pitchFamily="34" charset="0"/>
              </a:rPr>
              <a:t>: Sorting a collection of elements in ascending or descending order</a:t>
            </a:r>
          </a:p>
          <a:p>
            <a:pPr marL="457200" lvl="2" indent="-457200">
              <a:lnSpc>
                <a:spcPct val="150000"/>
              </a:lnSpc>
              <a:buFont typeface="Arial" panose="020B0604020202020204" pitchFamily="34" charset="0"/>
              <a:buChar char="•"/>
            </a:pPr>
            <a:r>
              <a:rPr lang="en-US" sz="2800" b="1">
                <a:latin typeface="Calibri" panose="020F0502020204030204" pitchFamily="34" charset="0"/>
                <a:ea typeface="Calibri" panose="020F0502020204030204" pitchFamily="34" charset="0"/>
                <a:cs typeface="Calibri" panose="020F0502020204030204" pitchFamily="34" charset="0"/>
              </a:rPr>
              <a:t>Range queries</a:t>
            </a:r>
            <a:r>
              <a:rPr lang="en-US" sz="2800">
                <a:latin typeface="Calibri" panose="020F0502020204030204" pitchFamily="34" charset="0"/>
                <a:ea typeface="Calibri" panose="020F0502020204030204" pitchFamily="34" charset="0"/>
                <a:cs typeface="Calibri" panose="020F0502020204030204" pitchFamily="34" charset="0"/>
              </a:rPr>
              <a:t>: Finding elements within a specified range</a:t>
            </a:r>
          </a:p>
          <a:p>
            <a:pPr marL="457200" lvl="2" indent="-457200">
              <a:lnSpc>
                <a:spcPct val="150000"/>
              </a:lnSpc>
              <a:buFont typeface="Arial" panose="020B0604020202020204" pitchFamily="34" charset="0"/>
              <a:buChar char="•"/>
            </a:pPr>
            <a:r>
              <a:rPr lang="en-US" sz="2800" b="1">
                <a:latin typeface="Calibri" panose="020F0502020204030204" pitchFamily="34" charset="0"/>
                <a:ea typeface="Calibri" panose="020F0502020204030204" pitchFamily="34" charset="0"/>
                <a:cs typeface="Calibri" panose="020F0502020204030204" pitchFamily="34" charset="0"/>
              </a:rPr>
              <a:t>Data storage</a:t>
            </a:r>
            <a:r>
              <a:rPr lang="en-US" sz="2800">
                <a:latin typeface="Calibri" panose="020F0502020204030204" pitchFamily="34" charset="0"/>
                <a:ea typeface="Calibri" panose="020F0502020204030204" pitchFamily="34" charset="0"/>
                <a:cs typeface="Calibri" panose="020F0502020204030204" pitchFamily="34" charset="0"/>
              </a:rPr>
              <a:t>: Storing and retrieving data in a hierarchical manner</a:t>
            </a:r>
          </a:p>
          <a:p>
            <a:pPr marL="457200" lvl="2" indent="-457200">
              <a:lnSpc>
                <a:spcPct val="150000"/>
              </a:lnSpc>
              <a:buFont typeface="Arial" panose="020B0604020202020204" pitchFamily="34" charset="0"/>
              <a:buChar char="•"/>
            </a:pPr>
            <a:r>
              <a:rPr lang="en-US" sz="2800" b="1">
                <a:latin typeface="Calibri" panose="020F0502020204030204" pitchFamily="34" charset="0"/>
                <a:ea typeface="Calibri" panose="020F0502020204030204" pitchFamily="34" charset="0"/>
                <a:cs typeface="Calibri" panose="020F0502020204030204" pitchFamily="34" charset="0"/>
              </a:rPr>
              <a:t>Databases</a:t>
            </a:r>
            <a:r>
              <a:rPr lang="en-US" sz="2800">
                <a:latin typeface="Calibri" panose="020F0502020204030204" pitchFamily="34" charset="0"/>
                <a:ea typeface="Calibri" panose="020F0502020204030204" pitchFamily="34" charset="0"/>
                <a:cs typeface="Calibri" panose="020F0502020204030204" pitchFamily="34" charset="0"/>
              </a:rPr>
              <a:t>: Indexing data for efficient retrieval</a:t>
            </a:r>
          </a:p>
          <a:p>
            <a:pPr marL="457200" lvl="2" indent="-457200">
              <a:lnSpc>
                <a:spcPct val="150000"/>
              </a:lnSpc>
              <a:buFont typeface="Arial" panose="020B0604020202020204" pitchFamily="34" charset="0"/>
              <a:buChar char="•"/>
            </a:pPr>
            <a:r>
              <a:rPr lang="en-US" sz="2800" b="1">
                <a:latin typeface="Calibri" panose="020F0502020204030204" pitchFamily="34" charset="0"/>
                <a:ea typeface="Calibri" panose="020F0502020204030204" pitchFamily="34" charset="0"/>
                <a:cs typeface="Calibri" panose="020F0502020204030204" pitchFamily="34" charset="0"/>
              </a:rPr>
              <a:t>Computer graphics</a:t>
            </a:r>
            <a:r>
              <a:rPr lang="en-US" sz="2800">
                <a:latin typeface="Calibri" panose="020F0502020204030204" pitchFamily="34" charset="0"/>
                <a:ea typeface="Calibri" panose="020F0502020204030204" pitchFamily="34" charset="0"/>
                <a:cs typeface="Calibri" panose="020F0502020204030204" pitchFamily="34" charset="0"/>
              </a:rPr>
              <a:t>: Representing spatial data in a tree structure</a:t>
            </a:r>
          </a:p>
          <a:p>
            <a:pPr marL="457200" lvl="2" indent="-457200">
              <a:lnSpc>
                <a:spcPct val="150000"/>
              </a:lnSpc>
              <a:buFont typeface="Arial" panose="020B0604020202020204" pitchFamily="34" charset="0"/>
              <a:buChar char="•"/>
            </a:pPr>
            <a:r>
              <a:rPr lang="en-US" sz="2800" b="1">
                <a:latin typeface="Calibri" panose="020F0502020204030204" pitchFamily="34" charset="0"/>
                <a:ea typeface="Calibri" panose="020F0502020204030204" pitchFamily="34" charset="0"/>
                <a:cs typeface="Calibri" panose="020F0502020204030204" pitchFamily="34" charset="0"/>
              </a:rPr>
              <a:t>Artificial intelligence</a:t>
            </a:r>
            <a:r>
              <a:rPr lang="en-US" sz="2800">
                <a:latin typeface="Calibri" panose="020F0502020204030204" pitchFamily="34" charset="0"/>
                <a:ea typeface="Calibri" panose="020F0502020204030204" pitchFamily="34" charset="0"/>
                <a:cs typeface="Calibri" panose="020F0502020204030204" pitchFamily="34" charset="0"/>
              </a:rPr>
              <a:t>: Decision trees and rule-based systems</a:t>
            </a:r>
          </a:p>
        </p:txBody>
      </p:sp>
    </p:spTree>
    <p:extLst>
      <p:ext uri="{BB962C8B-B14F-4D97-AF65-F5344CB8AC3E}">
        <p14:creationId xmlns:p14="http://schemas.microsoft.com/office/powerpoint/2010/main" val="3614804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07AEC7-642C-153B-071E-4506E7EBE7E9}"/>
              </a:ext>
            </a:extLst>
          </p:cNvPr>
          <p:cNvSpPr>
            <a:spLocks noGrp="1"/>
          </p:cNvSpPr>
          <p:nvPr>
            <p:ph type="title"/>
          </p:nvPr>
        </p:nvSpPr>
        <p:spPr/>
        <p:txBody>
          <a:bodyPr/>
          <a:lstStyle/>
          <a:p>
            <a:r>
              <a:rPr lang="en-US"/>
              <a:t>3.</a:t>
            </a:r>
          </a:p>
        </p:txBody>
      </p:sp>
      <p:sp>
        <p:nvSpPr>
          <p:cNvPr id="3" name="Tiêu đề 1">
            <a:extLst>
              <a:ext uri="{FF2B5EF4-FFF2-40B4-BE49-F238E27FC236}">
                <a16:creationId xmlns:a16="http://schemas.microsoft.com/office/drawing/2014/main" id="{21334938-267D-086E-12B8-9B8B450ACAD5}"/>
              </a:ext>
            </a:extLst>
          </p:cNvPr>
          <p:cNvSpPr txBox="1">
            <a:spLocks/>
          </p:cNvSpPr>
          <p:nvPr/>
        </p:nvSpPr>
        <p:spPr>
          <a:xfrm>
            <a:off x="5095876" y="2735242"/>
            <a:ext cx="6791324" cy="97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ebas Neue"/>
              <a:buNone/>
              <a:defRPr sz="13333" b="1"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rPr lang="en-US" sz="4400" spc="10">
                <a:solidFill>
                  <a:schemeClr val="bg1"/>
                </a:solidFill>
              </a:rPr>
              <a:t>Binary Search Tree Application:</a:t>
            </a:r>
          </a:p>
          <a:p>
            <a:r>
              <a:rPr lang="en-US" sz="4400" spc="10">
                <a:solidFill>
                  <a:schemeClr val="bg1"/>
                </a:solidFill>
              </a:rPr>
              <a:t>Routing table</a:t>
            </a:r>
            <a:endParaRPr lang="en-US" sz="4400" spc="10"/>
          </a:p>
        </p:txBody>
      </p:sp>
    </p:spTree>
    <p:extLst>
      <p:ext uri="{BB962C8B-B14F-4D97-AF65-F5344CB8AC3E}">
        <p14:creationId xmlns:p14="http://schemas.microsoft.com/office/powerpoint/2010/main" val="372462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0" y="936378"/>
            <a:ext cx="11964629" cy="2246769"/>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A routing table is a set of rules, often viewed in table format, that's used to determine where data packets traveling over an Internet Protocol (IP) network will be directed.</a:t>
            </a:r>
          </a:p>
          <a:p>
            <a:r>
              <a:rPr lang="en-US" sz="2800">
                <a:latin typeface="Calibri" panose="020F0502020204030204" pitchFamily="34" charset="0"/>
                <a:ea typeface="Calibri" panose="020F0502020204030204" pitchFamily="34" charset="0"/>
                <a:cs typeface="Calibri" panose="020F0502020204030204" pitchFamily="34" charset="0"/>
              </a:rPr>
              <a:t>To handle network traffic, a router consults its routing tables millions of times each second</a:t>
            </a:r>
          </a:p>
        </p:txBody>
      </p:sp>
      <p:sp>
        <p:nvSpPr>
          <p:cNvPr id="3" name="Hộp Văn bản 2">
            <a:extLst>
              <a:ext uri="{FF2B5EF4-FFF2-40B4-BE49-F238E27FC236}">
                <a16:creationId xmlns:a16="http://schemas.microsoft.com/office/drawing/2014/main" id="{88858AF9-A98D-CABA-9065-E804885711A3}"/>
              </a:ext>
            </a:extLst>
          </p:cNvPr>
          <p:cNvSpPr txBox="1"/>
          <p:nvPr/>
        </p:nvSpPr>
        <p:spPr>
          <a:xfrm>
            <a:off x="3095165" y="5276609"/>
            <a:ext cx="2419252" cy="307777"/>
          </a:xfrm>
          <a:prstGeom prst="rect">
            <a:avLst/>
          </a:prstGeom>
          <a:noFill/>
        </p:spPr>
        <p:txBody>
          <a:bodyPr wrap="none" rtlCol="0">
            <a:spAutoFit/>
          </a:bodyPr>
          <a:lstStyle/>
          <a:p>
            <a:r>
              <a:rPr lang="en-US">
                <a:ln w="0"/>
                <a:solidFill>
                  <a:schemeClr val="tx1"/>
                </a:solidFill>
                <a:effectLst>
                  <a:outerShdw blurRad="38100" dist="19050" dir="2700000" algn="tl" rotWithShape="0">
                    <a:schemeClr val="dk1">
                      <a:alpha val="40000"/>
                    </a:schemeClr>
                  </a:outerShdw>
                </a:effectLst>
              </a:rPr>
              <a:t>I want to go 127.128.1.1/24</a:t>
            </a:r>
          </a:p>
        </p:txBody>
      </p:sp>
      <p:cxnSp>
        <p:nvCxnSpPr>
          <p:cNvPr id="6" name="Đường kết nối Mũi tên Thẳng 5">
            <a:extLst>
              <a:ext uri="{FF2B5EF4-FFF2-40B4-BE49-F238E27FC236}">
                <a16:creationId xmlns:a16="http://schemas.microsoft.com/office/drawing/2014/main" id="{E4F99384-DC07-CDE7-DC1D-12C7F3218D09}"/>
              </a:ext>
            </a:extLst>
          </p:cNvPr>
          <p:cNvCxnSpPr>
            <a:cxnSpLocks/>
          </p:cNvCxnSpPr>
          <p:nvPr/>
        </p:nvCxnSpPr>
        <p:spPr>
          <a:xfrm>
            <a:off x="3095165" y="5590356"/>
            <a:ext cx="2456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Computer icons for free download | Freepik">
            <a:extLst>
              <a:ext uri="{FF2B5EF4-FFF2-40B4-BE49-F238E27FC236}">
                <a16:creationId xmlns:a16="http://schemas.microsoft.com/office/drawing/2014/main" id="{BF2AC934-AA4F-0F80-7BD1-5188E3090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234" y="4988233"/>
            <a:ext cx="1192307" cy="119230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Đường kết nối Mũi tên Thẳng 7">
            <a:extLst>
              <a:ext uri="{FF2B5EF4-FFF2-40B4-BE49-F238E27FC236}">
                <a16:creationId xmlns:a16="http://schemas.microsoft.com/office/drawing/2014/main" id="{C90CFFB0-4B81-2429-6625-93C742AC94BE}"/>
              </a:ext>
            </a:extLst>
          </p:cNvPr>
          <p:cNvCxnSpPr>
            <a:cxnSpLocks/>
          </p:cNvCxnSpPr>
          <p:nvPr/>
        </p:nvCxnSpPr>
        <p:spPr>
          <a:xfrm>
            <a:off x="7299611" y="5584386"/>
            <a:ext cx="2233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Hộp Văn bản 12">
            <a:extLst>
              <a:ext uri="{FF2B5EF4-FFF2-40B4-BE49-F238E27FC236}">
                <a16:creationId xmlns:a16="http://schemas.microsoft.com/office/drawing/2014/main" id="{10C960C7-9EE1-5A4E-411D-95C30336D4A6}"/>
              </a:ext>
            </a:extLst>
          </p:cNvPr>
          <p:cNvSpPr txBox="1"/>
          <p:nvPr/>
        </p:nvSpPr>
        <p:spPr>
          <a:xfrm>
            <a:off x="7669570" y="5247168"/>
            <a:ext cx="1178528" cy="307777"/>
          </a:xfrm>
          <a:prstGeom prst="rect">
            <a:avLst/>
          </a:prstGeom>
          <a:noFill/>
        </p:spPr>
        <p:txBody>
          <a:bodyPr wrap="none" rtlCol="0">
            <a:spAutoFit/>
          </a:bodyPr>
          <a:lstStyle/>
          <a:p>
            <a:r>
              <a:rPr lang="en-US">
                <a:ln w="0"/>
                <a:solidFill>
                  <a:schemeClr val="tx1"/>
                </a:solidFill>
                <a:effectLst>
                  <a:outerShdw blurRad="38100" dist="19050" dir="2700000" algn="tl" rotWithShape="0">
                    <a:schemeClr val="dk1">
                      <a:alpha val="40000"/>
                    </a:schemeClr>
                  </a:outerShdw>
                </a:effectLst>
              </a:rPr>
              <a:t>Go to port 3 </a:t>
            </a:r>
          </a:p>
        </p:txBody>
      </p:sp>
      <p:sp>
        <p:nvSpPr>
          <p:cNvPr id="14" name="Bong bóng Ý nghĩ: Hình đám mây 13">
            <a:extLst>
              <a:ext uri="{FF2B5EF4-FFF2-40B4-BE49-F238E27FC236}">
                <a16:creationId xmlns:a16="http://schemas.microsoft.com/office/drawing/2014/main" id="{06692A75-0AA4-03EB-347A-CB62B45F3AD2}"/>
              </a:ext>
            </a:extLst>
          </p:cNvPr>
          <p:cNvSpPr/>
          <p:nvPr/>
        </p:nvSpPr>
        <p:spPr>
          <a:xfrm>
            <a:off x="6613613" y="3012143"/>
            <a:ext cx="4025153" cy="2004920"/>
          </a:xfrm>
          <a:prstGeom prst="cloudCallout">
            <a:avLst>
              <a:gd name="adj1" fmla="val -49381"/>
              <a:gd name="adj2" fmla="val 58376"/>
            </a:avLst>
          </a:prstGeom>
          <a:solidFill>
            <a:schemeClr val="bg2"/>
          </a:solidFill>
          <a:ln>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aphicFrame>
        <p:nvGraphicFramePr>
          <p:cNvPr id="15" name="Bảng 14">
            <a:extLst>
              <a:ext uri="{FF2B5EF4-FFF2-40B4-BE49-F238E27FC236}">
                <a16:creationId xmlns:a16="http://schemas.microsoft.com/office/drawing/2014/main" id="{DC3F49EE-5723-014E-5F81-22383B67A521}"/>
              </a:ext>
            </a:extLst>
          </p:cNvPr>
          <p:cNvGraphicFramePr>
            <a:graphicFrameLocks noGrp="1"/>
          </p:cNvGraphicFramePr>
          <p:nvPr/>
        </p:nvGraphicFramePr>
        <p:xfrm>
          <a:off x="7368991" y="3643763"/>
          <a:ext cx="2315881" cy="741680"/>
        </p:xfrm>
        <a:graphic>
          <a:graphicData uri="http://schemas.openxmlformats.org/drawingml/2006/table">
            <a:tbl>
              <a:tblPr firstRow="1" bandRow="1">
                <a:tableStyleId>{69C7853C-536D-4A76-A0AE-DD22124D55A5}</a:tableStyleId>
              </a:tblPr>
              <a:tblGrid>
                <a:gridCol w="1470225">
                  <a:extLst>
                    <a:ext uri="{9D8B030D-6E8A-4147-A177-3AD203B41FA5}">
                      <a16:colId xmlns:a16="http://schemas.microsoft.com/office/drawing/2014/main" val="71033"/>
                    </a:ext>
                  </a:extLst>
                </a:gridCol>
                <a:gridCol w="845656">
                  <a:extLst>
                    <a:ext uri="{9D8B030D-6E8A-4147-A177-3AD203B41FA5}">
                      <a16:colId xmlns:a16="http://schemas.microsoft.com/office/drawing/2014/main" val="2933909837"/>
                    </a:ext>
                  </a:extLst>
                </a:gridCol>
              </a:tblGrid>
              <a:tr h="370840">
                <a:tc>
                  <a:txBody>
                    <a:bodyPr/>
                    <a:lstStyle/>
                    <a:p>
                      <a:r>
                        <a:rPr lang="en-US" b="1">
                          <a:solidFill>
                            <a:schemeClr val="accent1"/>
                          </a:solidFill>
                        </a:rPr>
                        <a:t>127.128.1.1/24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a:solidFill>
                            <a:schemeClr val="accent1"/>
                          </a:solidFill>
                        </a:rPr>
                        <a:t>PORT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4498070"/>
                  </a:ext>
                </a:extLst>
              </a:tr>
              <a:tr h="370840">
                <a:tc>
                  <a:txBody>
                    <a:bodyPr/>
                    <a:lstStyle/>
                    <a:p>
                      <a:r>
                        <a:rPr lang="en-US" b="1">
                          <a:solidFill>
                            <a:schemeClr val="accent1"/>
                          </a:solidFill>
                        </a:rPr>
                        <a:t>172.168.1.2/23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a:solidFill>
                            <a:schemeClr val="accent1"/>
                          </a:solidFill>
                        </a:rPr>
                        <a:t>PORT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5773395"/>
                  </a:ext>
                </a:extLst>
              </a:tr>
            </a:tbl>
          </a:graphicData>
        </a:graphic>
      </p:graphicFrame>
      <p:pic>
        <p:nvPicPr>
          <p:cNvPr id="1026" name="Picture 2" descr="Router - Free computer icons">
            <a:extLst>
              <a:ext uri="{FF2B5EF4-FFF2-40B4-BE49-F238E27FC236}">
                <a16:creationId xmlns:a16="http://schemas.microsoft.com/office/drawing/2014/main" id="{616330DC-5A99-46D8-8DB3-B04375103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041" y="5046504"/>
            <a:ext cx="1075764" cy="1075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twork Vector Icons free download in SVG, PNG Format">
            <a:extLst>
              <a:ext uri="{FF2B5EF4-FFF2-40B4-BE49-F238E27FC236}">
                <a16:creationId xmlns:a16="http://schemas.microsoft.com/office/drawing/2014/main" id="{88CF1E78-DE3B-5A94-A0B4-3AA49A7AA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5940" y="4938927"/>
            <a:ext cx="1290918" cy="129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99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0" y="936378"/>
            <a:ext cx="11964629" cy="3108543"/>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Routing table require: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Store IPv4, IPv6 routing</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Searching node as quick as posible</a:t>
            </a:r>
          </a:p>
          <a:p>
            <a:pPr marL="457200" indent="-457200">
              <a:buFontTx/>
              <a:buChar char="-"/>
            </a:pPr>
            <a:endParaRPr lang="en-US" sz="2800">
              <a:latin typeface="Calibri" panose="020F0502020204030204" pitchFamily="34" charset="0"/>
              <a:ea typeface="Calibri" panose="020F0502020204030204" pitchFamily="34" charset="0"/>
              <a:cs typeface="Calibri" panose="020F0502020204030204" pitchFamily="34" charset="0"/>
            </a:endParaRPr>
          </a:p>
          <a:p>
            <a:r>
              <a:rPr lang="en-US" sz="2800">
                <a:latin typeface="Calibri" panose="020F0502020204030204" pitchFamily="34" charset="0"/>
                <a:ea typeface="Calibri" panose="020F0502020204030204" pitchFamily="34" charset="0"/>
                <a:cs typeface="Calibri" panose="020F0502020204030204" pitchFamily="34" charset="0"/>
              </a:rPr>
              <a:t>Solution:</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Using binary search tree for quick searching</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Using prefix as key</a:t>
            </a:r>
          </a:p>
        </p:txBody>
      </p:sp>
      <p:pic>
        <p:nvPicPr>
          <p:cNvPr id="10" name="Hình ảnh 9">
            <a:extLst>
              <a:ext uri="{FF2B5EF4-FFF2-40B4-BE49-F238E27FC236}">
                <a16:creationId xmlns:a16="http://schemas.microsoft.com/office/drawing/2014/main" id="{A96DD3C3-14F3-4DE6-3A1E-F2D64C3161CA}"/>
              </a:ext>
            </a:extLst>
          </p:cNvPr>
          <p:cNvPicPr>
            <a:picLocks noChangeAspect="1"/>
          </p:cNvPicPr>
          <p:nvPr/>
        </p:nvPicPr>
        <p:blipFill>
          <a:blip r:embed="rId3"/>
          <a:stretch>
            <a:fillRect/>
          </a:stretch>
        </p:blipFill>
        <p:spPr>
          <a:xfrm>
            <a:off x="7291626" y="846886"/>
            <a:ext cx="4601217" cy="6011114"/>
          </a:xfrm>
          <a:prstGeom prst="rect">
            <a:avLst/>
          </a:prstGeom>
        </p:spPr>
      </p:pic>
    </p:spTree>
    <p:extLst>
      <p:ext uri="{BB962C8B-B14F-4D97-AF65-F5344CB8AC3E}">
        <p14:creationId xmlns:p14="http://schemas.microsoft.com/office/powerpoint/2010/main" val="1058280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NAVigation</a:t>
            </a:r>
            <a:endParaRPr lang="en-US" sz="1200"/>
          </a:p>
        </p:txBody>
      </p:sp>
      <p:sp>
        <p:nvSpPr>
          <p:cNvPr id="4" name="Hộp Văn bản 3">
            <a:extLst>
              <a:ext uri="{FF2B5EF4-FFF2-40B4-BE49-F238E27FC236}">
                <a16:creationId xmlns:a16="http://schemas.microsoft.com/office/drawing/2014/main" id="{08326429-5909-6206-1BC3-25EB22D0F3B0}"/>
              </a:ext>
            </a:extLst>
          </p:cNvPr>
          <p:cNvSpPr txBox="1"/>
          <p:nvPr/>
        </p:nvSpPr>
        <p:spPr>
          <a:xfrm>
            <a:off x="266701" y="1019175"/>
            <a:ext cx="5086350" cy="5262979"/>
          </a:xfrm>
          <a:prstGeom prst="rect">
            <a:avLst/>
          </a:prstGeom>
          <a:noFill/>
        </p:spPr>
        <p:txBody>
          <a:bodyPr wrap="square" rtlCol="0">
            <a:spAutoFit/>
          </a:bodyPr>
          <a:lstStyle/>
          <a:p>
            <a:pPr marL="285750" indent="-285750">
              <a:buFontTx/>
              <a:buChar char="-"/>
            </a:pPr>
            <a:r>
              <a:rPr lang="en-US" sz="2800">
                <a:hlinkClick r:id="rId3" action="ppaction://hlinksldjump"/>
              </a:rPr>
              <a:t>Data type</a:t>
            </a:r>
            <a:endParaRPr lang="en-US" sz="2800"/>
          </a:p>
          <a:p>
            <a:pPr marL="285750" indent="-285750">
              <a:buFontTx/>
              <a:buChar char="-"/>
            </a:pPr>
            <a:r>
              <a:rPr lang="en-US" sz="2800">
                <a:hlinkClick r:id="rId4" action="ppaction://hlinksldjump"/>
              </a:rPr>
              <a:t>All function</a:t>
            </a:r>
            <a:endParaRPr lang="en-US" sz="2800"/>
          </a:p>
          <a:p>
            <a:pPr marL="285750" indent="-285750">
              <a:buFontTx/>
              <a:buChar char="-"/>
            </a:pPr>
            <a:r>
              <a:rPr lang="en-US" sz="2800">
                <a:hlinkClick r:id="rId5" action="ppaction://hlinksldjump"/>
              </a:rPr>
              <a:t>create_prefix</a:t>
            </a:r>
          </a:p>
          <a:p>
            <a:pPr marL="285750" indent="-285750">
              <a:buFontTx/>
              <a:buChar char="-"/>
            </a:pPr>
            <a:r>
              <a:rPr lang="en-US" sz="2800">
                <a:hlinkClick r:id="rId5" action="ppaction://hlinksldjump"/>
              </a:rPr>
              <a:t>printf_prefix</a:t>
            </a:r>
            <a:endParaRPr lang="en-US" sz="2800"/>
          </a:p>
          <a:p>
            <a:pPr marL="285750" indent="-285750">
              <a:buFontTx/>
              <a:buChar char="-"/>
            </a:pPr>
            <a:r>
              <a:rPr lang="en-US" sz="2800">
                <a:hlinkClick r:id="rId6" action="ppaction://hlinksldjump"/>
              </a:rPr>
              <a:t>route_table_init</a:t>
            </a:r>
          </a:p>
          <a:p>
            <a:pPr marL="285750" indent="-285750">
              <a:buFontTx/>
              <a:buChar char="-"/>
            </a:pPr>
            <a:r>
              <a:rPr lang="en-US" sz="2800">
                <a:hlinkClick r:id="rId6" action="ppaction://hlinksldjump"/>
              </a:rPr>
              <a:t>route_table_id_set</a:t>
            </a:r>
          </a:p>
          <a:p>
            <a:pPr marL="285750" indent="-285750">
              <a:buFontTx/>
              <a:buChar char="-"/>
            </a:pPr>
            <a:r>
              <a:rPr lang="en-US" sz="2800">
                <a:hlinkClick r:id="rId6" action="ppaction://hlinksldjump"/>
              </a:rPr>
              <a:t>route_table_has_info</a:t>
            </a:r>
            <a:endParaRPr lang="en-US" sz="2800"/>
          </a:p>
          <a:p>
            <a:pPr marL="285750" indent="-285750">
              <a:buFontTx/>
              <a:buChar char="-"/>
            </a:pPr>
            <a:r>
              <a:rPr lang="en-US" sz="2800">
                <a:hlinkClick r:id="rId7" action="ppaction://hlinksldjump"/>
              </a:rPr>
              <a:t>route_table_print_info</a:t>
            </a:r>
          </a:p>
          <a:p>
            <a:pPr marL="285750" indent="-285750">
              <a:buFontTx/>
              <a:buChar char="-"/>
            </a:pPr>
            <a:r>
              <a:rPr lang="en-US" sz="2800">
                <a:hlinkClick r:id="rId7" action="ppaction://hlinksldjump"/>
              </a:rPr>
              <a:t>route_table_print_table</a:t>
            </a:r>
            <a:endParaRPr lang="en-US" sz="2800"/>
          </a:p>
          <a:p>
            <a:pPr marL="285750" indent="-285750">
              <a:buFontTx/>
              <a:buChar char="-"/>
            </a:pPr>
            <a:r>
              <a:rPr lang="en-US" sz="2800">
                <a:hlinkClick r:id="rId8" action="ppaction://hlinksldjump"/>
              </a:rPr>
              <a:t>route_table_finish</a:t>
            </a:r>
            <a:endParaRPr lang="en-US" sz="2800"/>
          </a:p>
          <a:p>
            <a:pPr marL="285750" indent="-285750">
              <a:buFontTx/>
              <a:buChar char="-"/>
            </a:pPr>
            <a:endParaRPr lang="en-US" sz="2800"/>
          </a:p>
          <a:p>
            <a:endParaRPr lang="en-US" sz="2800"/>
          </a:p>
        </p:txBody>
      </p:sp>
      <p:sp>
        <p:nvSpPr>
          <p:cNvPr id="6" name="Hộp Văn bản 5">
            <a:extLst>
              <a:ext uri="{FF2B5EF4-FFF2-40B4-BE49-F238E27FC236}">
                <a16:creationId xmlns:a16="http://schemas.microsoft.com/office/drawing/2014/main" id="{6769B50A-AA63-0A8F-F062-C07FE2E979AD}"/>
              </a:ext>
            </a:extLst>
          </p:cNvPr>
          <p:cNvSpPr txBox="1"/>
          <p:nvPr/>
        </p:nvSpPr>
        <p:spPr>
          <a:xfrm>
            <a:off x="5448301" y="1019175"/>
            <a:ext cx="6476998" cy="6124754"/>
          </a:xfrm>
          <a:prstGeom prst="rect">
            <a:avLst/>
          </a:prstGeom>
          <a:noFill/>
        </p:spPr>
        <p:txBody>
          <a:bodyPr wrap="square" rtlCol="0">
            <a:spAutoFit/>
          </a:bodyPr>
          <a:lstStyle/>
          <a:p>
            <a:pPr marL="285750" indent="-285750">
              <a:buFontTx/>
              <a:buChar char="-"/>
            </a:pPr>
            <a:r>
              <a:rPr lang="en-US" sz="2800">
                <a:hlinkClick r:id="rId9" action="ppaction://hlinksldjump"/>
              </a:rPr>
              <a:t>route_top &amp; maskbit</a:t>
            </a:r>
            <a:endParaRPr lang="en-US" sz="2800"/>
          </a:p>
          <a:p>
            <a:pPr marL="285750" indent="-285750">
              <a:buFontTx/>
              <a:buChar char="-"/>
            </a:pPr>
            <a:r>
              <a:rPr lang="en-US" sz="2800">
                <a:hlinkClick r:id="rId10" action="ppaction://hlinksldjump"/>
              </a:rPr>
              <a:t>set_link &amp; prefix_match</a:t>
            </a:r>
            <a:endParaRPr lang="en-US" sz="2800"/>
          </a:p>
          <a:p>
            <a:pPr marL="285750" indent="-285750">
              <a:buFontTx/>
              <a:buChar char="-"/>
            </a:pPr>
            <a:r>
              <a:rPr lang="en-US" sz="2800">
                <a:hlinkClick r:id="rId11" action="ppaction://hlinksldjump"/>
              </a:rPr>
              <a:t>prefix_copy &amp; route_node_create &amp; route_node_set &amp; route_common</a:t>
            </a:r>
            <a:endParaRPr lang="en-US" sz="2800"/>
          </a:p>
          <a:p>
            <a:pPr marL="285750" indent="-285750">
              <a:buFontTx/>
              <a:buChar char="-"/>
            </a:pPr>
            <a:r>
              <a:rPr lang="en-US" sz="2800">
                <a:hlinkClick r:id="rId12" action="ppaction://hlinksldjump"/>
              </a:rPr>
              <a:t>route_node_match</a:t>
            </a:r>
            <a:endParaRPr lang="en-US" sz="2800"/>
          </a:p>
          <a:p>
            <a:pPr marL="285750" indent="-285750">
              <a:buFontTx/>
              <a:buChar char="-"/>
            </a:pPr>
            <a:r>
              <a:rPr lang="en-US" sz="2800">
                <a:hlinkClick r:id="rId13" action="ppaction://hlinksldjump"/>
              </a:rPr>
              <a:t>route_node_get</a:t>
            </a:r>
            <a:endParaRPr lang="en-US" sz="2800"/>
          </a:p>
          <a:p>
            <a:pPr marL="285750" indent="-285750">
              <a:buFontTx/>
              <a:buChar char="-"/>
            </a:pPr>
            <a:r>
              <a:rPr lang="en-US" sz="2800">
                <a:hlinkClick r:id="rId14" action="ppaction://hlinksldjump"/>
              </a:rPr>
              <a:t>route_node_lookup</a:t>
            </a:r>
            <a:endParaRPr lang="en-US" sz="2800"/>
          </a:p>
          <a:p>
            <a:pPr marL="285750" indent="-285750">
              <a:buFontTx/>
              <a:buChar char="-"/>
            </a:pPr>
            <a:r>
              <a:rPr lang="en-US" sz="2800">
                <a:hlinkClick r:id="rId15" action="ppaction://hlinksldjump"/>
              </a:rPr>
              <a:t>route_next</a:t>
            </a:r>
            <a:endParaRPr lang="en-US" sz="2800"/>
          </a:p>
          <a:p>
            <a:pPr marL="285750" indent="-285750">
              <a:buFontTx/>
              <a:buChar char="-"/>
            </a:pPr>
            <a:r>
              <a:rPr lang="en-US" sz="2800">
                <a:hlinkClick r:id="rId16" action="ppaction://hlinksldjump"/>
              </a:rPr>
              <a:t>route_node_printf</a:t>
            </a:r>
            <a:endParaRPr lang="en-US" sz="2800"/>
          </a:p>
          <a:p>
            <a:pPr marL="285750" indent="-285750">
              <a:buFontTx/>
              <a:buChar char="-"/>
            </a:pPr>
            <a:r>
              <a:rPr lang="en-US" sz="2800">
                <a:hlinkClick r:id="rId17" action="ppaction://hlinksldjump"/>
              </a:rPr>
              <a:t>route_lock_node</a:t>
            </a:r>
          </a:p>
          <a:p>
            <a:pPr marL="285750" indent="-285750">
              <a:buFontTx/>
              <a:buChar char="-"/>
            </a:pPr>
            <a:r>
              <a:rPr lang="en-US" sz="2800">
                <a:hlinkClick r:id="rId17" action="ppaction://hlinksldjump"/>
              </a:rPr>
              <a:t>route_unlock_node</a:t>
            </a:r>
            <a:endParaRPr lang="en-US" sz="2800"/>
          </a:p>
          <a:p>
            <a:pPr marL="285750" indent="-285750">
              <a:buFontTx/>
              <a:buChar char="-"/>
            </a:pPr>
            <a:r>
              <a:rPr lang="en-US" sz="2800">
                <a:hlinkClick r:id="rId18" action="ppaction://hlinksldjump"/>
              </a:rPr>
              <a:t>route_node_delete</a:t>
            </a:r>
          </a:p>
          <a:p>
            <a:pPr marL="285750" indent="-285750">
              <a:buFontTx/>
              <a:buChar char="-"/>
            </a:pPr>
            <a:r>
              <a:rPr lang="en-US" sz="2800">
                <a:hlinkClick r:id="rId18" action="ppaction://hlinksldjump"/>
              </a:rPr>
              <a:t>route_node_free</a:t>
            </a:r>
            <a:endParaRPr lang="en-US" sz="2800"/>
          </a:p>
          <a:p>
            <a:endParaRPr lang="en-US" sz="2800"/>
          </a:p>
        </p:txBody>
      </p:sp>
    </p:spTree>
    <p:extLst>
      <p:ext uri="{BB962C8B-B14F-4D97-AF65-F5344CB8AC3E}">
        <p14:creationId xmlns:p14="http://schemas.microsoft.com/office/powerpoint/2010/main" val="2018692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define Data type</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0" y="936378"/>
            <a:ext cx="11964629"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Routing table data type:</a:t>
            </a:r>
          </a:p>
        </p:txBody>
      </p:sp>
      <p:pic>
        <p:nvPicPr>
          <p:cNvPr id="12" name="Hình ảnh 11">
            <a:extLst>
              <a:ext uri="{FF2B5EF4-FFF2-40B4-BE49-F238E27FC236}">
                <a16:creationId xmlns:a16="http://schemas.microsoft.com/office/drawing/2014/main" id="{C1D41863-1796-270A-6519-89AC6CAD9173}"/>
              </a:ext>
            </a:extLst>
          </p:cNvPr>
          <p:cNvPicPr>
            <a:picLocks noChangeAspect="1"/>
          </p:cNvPicPr>
          <p:nvPr/>
        </p:nvPicPr>
        <p:blipFill>
          <a:blip r:embed="rId3"/>
          <a:stretch>
            <a:fillRect/>
          </a:stretch>
        </p:blipFill>
        <p:spPr>
          <a:xfrm>
            <a:off x="8773434" y="1914489"/>
            <a:ext cx="2763371" cy="3219547"/>
          </a:xfrm>
          <a:prstGeom prst="rect">
            <a:avLst/>
          </a:prstGeom>
          <a:ln>
            <a:solidFill>
              <a:schemeClr val="accent5">
                <a:lumMod val="65000"/>
              </a:schemeClr>
            </a:solidFill>
          </a:ln>
        </p:spPr>
      </p:pic>
      <p:pic>
        <p:nvPicPr>
          <p:cNvPr id="17" name="Hình ảnh 16">
            <a:extLst>
              <a:ext uri="{FF2B5EF4-FFF2-40B4-BE49-F238E27FC236}">
                <a16:creationId xmlns:a16="http://schemas.microsoft.com/office/drawing/2014/main" id="{F4FD4F46-0288-D41F-01E7-2B7DC87A7CC1}"/>
              </a:ext>
            </a:extLst>
          </p:cNvPr>
          <p:cNvPicPr>
            <a:picLocks noChangeAspect="1"/>
          </p:cNvPicPr>
          <p:nvPr/>
        </p:nvPicPr>
        <p:blipFill>
          <a:blip r:embed="rId4"/>
          <a:stretch>
            <a:fillRect/>
          </a:stretch>
        </p:blipFill>
        <p:spPr>
          <a:xfrm>
            <a:off x="4447577" y="1912025"/>
            <a:ext cx="3820058" cy="4124901"/>
          </a:xfrm>
          <a:prstGeom prst="rect">
            <a:avLst/>
          </a:prstGeom>
          <a:ln>
            <a:solidFill>
              <a:srgbClr val="FFC000"/>
            </a:solidFill>
          </a:ln>
        </p:spPr>
      </p:pic>
      <p:pic>
        <p:nvPicPr>
          <p:cNvPr id="19" name="Hình ảnh 18">
            <a:extLst>
              <a:ext uri="{FF2B5EF4-FFF2-40B4-BE49-F238E27FC236}">
                <a16:creationId xmlns:a16="http://schemas.microsoft.com/office/drawing/2014/main" id="{28C29D24-0CAA-0D45-4B99-C97245C0CD74}"/>
              </a:ext>
            </a:extLst>
          </p:cNvPr>
          <p:cNvPicPr>
            <a:picLocks noChangeAspect="1"/>
          </p:cNvPicPr>
          <p:nvPr/>
        </p:nvPicPr>
        <p:blipFill>
          <a:blip r:embed="rId5"/>
          <a:stretch>
            <a:fillRect/>
          </a:stretch>
        </p:blipFill>
        <p:spPr>
          <a:xfrm>
            <a:off x="655195" y="1912025"/>
            <a:ext cx="3286584" cy="4344006"/>
          </a:xfrm>
          <a:prstGeom prst="rect">
            <a:avLst/>
          </a:prstGeom>
          <a:ln>
            <a:solidFill>
              <a:schemeClr val="accent6"/>
            </a:solidFill>
          </a:ln>
        </p:spPr>
      </p:pic>
      <p:sp>
        <p:nvSpPr>
          <p:cNvPr id="20" name="Hình chữ nhật 19">
            <a:extLst>
              <a:ext uri="{FF2B5EF4-FFF2-40B4-BE49-F238E27FC236}">
                <a16:creationId xmlns:a16="http://schemas.microsoft.com/office/drawing/2014/main" id="{C8E90BB9-47FA-42F4-799E-2B782F6C2A2B}"/>
              </a:ext>
            </a:extLst>
          </p:cNvPr>
          <p:cNvSpPr/>
          <p:nvPr/>
        </p:nvSpPr>
        <p:spPr>
          <a:xfrm>
            <a:off x="5336151" y="4048774"/>
            <a:ext cx="1730190" cy="254890"/>
          </a:xfrm>
          <a:prstGeom prst="rect">
            <a:avLst/>
          </a:prstGeom>
          <a:noFill/>
          <a:ln w="6350">
            <a:solidFill>
              <a:schemeClr val="accent5">
                <a:lumMod val="6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Hình chữ nhật 20">
            <a:extLst>
              <a:ext uri="{FF2B5EF4-FFF2-40B4-BE49-F238E27FC236}">
                <a16:creationId xmlns:a16="http://schemas.microsoft.com/office/drawing/2014/main" id="{7236FCA9-542A-234C-9CA1-E9825BFB2FD5}"/>
              </a:ext>
            </a:extLst>
          </p:cNvPr>
          <p:cNvSpPr/>
          <p:nvPr/>
        </p:nvSpPr>
        <p:spPr>
          <a:xfrm>
            <a:off x="1419948" y="4724399"/>
            <a:ext cx="1192304" cy="229205"/>
          </a:xfrm>
          <a:prstGeom prst="rect">
            <a:avLst/>
          </a:prstGeom>
          <a:noFill/>
          <a:ln w="6350">
            <a:solidFill>
              <a:srgbClr val="FFC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Mũi tên: Phải 2">
            <a:hlinkClick r:id="rId6" action="ppaction://hlinksldjump"/>
            <a:extLst>
              <a:ext uri="{FF2B5EF4-FFF2-40B4-BE49-F238E27FC236}">
                <a16:creationId xmlns:a16="http://schemas.microsoft.com/office/drawing/2014/main" id="{444C0BC1-29E2-150A-2426-AF4270709AE4}"/>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86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define prototype function</a:t>
            </a:r>
            <a:endParaRPr lang="en-US" sz="1200"/>
          </a:p>
        </p:txBody>
      </p:sp>
      <p:pic>
        <p:nvPicPr>
          <p:cNvPr id="5" name="Hình ảnh 4">
            <a:extLst>
              <a:ext uri="{FF2B5EF4-FFF2-40B4-BE49-F238E27FC236}">
                <a16:creationId xmlns:a16="http://schemas.microsoft.com/office/drawing/2014/main" id="{64379024-9549-DBED-291C-984501E40BEB}"/>
              </a:ext>
            </a:extLst>
          </p:cNvPr>
          <p:cNvPicPr>
            <a:picLocks noChangeAspect="1"/>
          </p:cNvPicPr>
          <p:nvPr/>
        </p:nvPicPr>
        <p:blipFill>
          <a:blip r:embed="rId3"/>
          <a:stretch>
            <a:fillRect/>
          </a:stretch>
        </p:blipFill>
        <p:spPr>
          <a:xfrm>
            <a:off x="12565" y="783725"/>
            <a:ext cx="6083436" cy="1578034"/>
          </a:xfrm>
          <a:prstGeom prst="rect">
            <a:avLst/>
          </a:prstGeom>
        </p:spPr>
      </p:pic>
      <p:pic>
        <p:nvPicPr>
          <p:cNvPr id="7" name="Hình ảnh 6">
            <a:extLst>
              <a:ext uri="{FF2B5EF4-FFF2-40B4-BE49-F238E27FC236}">
                <a16:creationId xmlns:a16="http://schemas.microsoft.com/office/drawing/2014/main" id="{13808EB8-EF94-65F0-07A3-875C24022703}"/>
              </a:ext>
            </a:extLst>
          </p:cNvPr>
          <p:cNvPicPr>
            <a:picLocks noChangeAspect="1"/>
          </p:cNvPicPr>
          <p:nvPr/>
        </p:nvPicPr>
        <p:blipFill>
          <a:blip r:embed="rId4"/>
          <a:stretch>
            <a:fillRect/>
          </a:stretch>
        </p:blipFill>
        <p:spPr>
          <a:xfrm>
            <a:off x="0" y="2951499"/>
            <a:ext cx="4718031" cy="3742533"/>
          </a:xfrm>
          <a:prstGeom prst="rect">
            <a:avLst/>
          </a:prstGeom>
        </p:spPr>
      </p:pic>
      <p:pic>
        <p:nvPicPr>
          <p:cNvPr id="9" name="Hình ảnh 8">
            <a:extLst>
              <a:ext uri="{FF2B5EF4-FFF2-40B4-BE49-F238E27FC236}">
                <a16:creationId xmlns:a16="http://schemas.microsoft.com/office/drawing/2014/main" id="{DF11BE32-F5BF-71C6-49FF-51DCE1DA1E2F}"/>
              </a:ext>
            </a:extLst>
          </p:cNvPr>
          <p:cNvPicPr>
            <a:picLocks noChangeAspect="1"/>
          </p:cNvPicPr>
          <p:nvPr/>
        </p:nvPicPr>
        <p:blipFill>
          <a:blip r:embed="rId5"/>
          <a:stretch>
            <a:fillRect/>
          </a:stretch>
        </p:blipFill>
        <p:spPr>
          <a:xfrm>
            <a:off x="6096000" y="783725"/>
            <a:ext cx="6083436" cy="4718328"/>
          </a:xfrm>
          <a:prstGeom prst="rect">
            <a:avLst/>
          </a:prstGeom>
        </p:spPr>
      </p:pic>
      <p:pic>
        <p:nvPicPr>
          <p:cNvPr id="11" name="Hình ảnh 10">
            <a:extLst>
              <a:ext uri="{FF2B5EF4-FFF2-40B4-BE49-F238E27FC236}">
                <a16:creationId xmlns:a16="http://schemas.microsoft.com/office/drawing/2014/main" id="{C570DA5F-D561-5D78-F42B-BF028ADC01DB}"/>
              </a:ext>
            </a:extLst>
          </p:cNvPr>
          <p:cNvPicPr>
            <a:picLocks noChangeAspect="1"/>
          </p:cNvPicPr>
          <p:nvPr/>
        </p:nvPicPr>
        <p:blipFill>
          <a:blip r:embed="rId6"/>
          <a:stretch>
            <a:fillRect/>
          </a:stretch>
        </p:blipFill>
        <p:spPr>
          <a:xfrm>
            <a:off x="6096000" y="5502053"/>
            <a:ext cx="5268035" cy="1355947"/>
          </a:xfrm>
          <a:prstGeom prst="rect">
            <a:avLst/>
          </a:prstGeom>
        </p:spPr>
      </p:pic>
      <p:sp>
        <p:nvSpPr>
          <p:cNvPr id="4" name="Mũi tên: Phải 3">
            <a:hlinkClick r:id="rId7" action="ppaction://hlinksldjump"/>
            <a:extLst>
              <a:ext uri="{FF2B5EF4-FFF2-40B4-BE49-F238E27FC236}">
                <a16:creationId xmlns:a16="http://schemas.microsoft.com/office/drawing/2014/main" id="{E788B210-0B09-C40B-AD8F-9133DAA44CEA}"/>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9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definitions : What is tree data structure ?</a:t>
            </a:r>
            <a:endParaRPr lang="en-US" sz="1200"/>
          </a:p>
        </p:txBody>
      </p:sp>
      <p:sp>
        <p:nvSpPr>
          <p:cNvPr id="3" name="Hộp Văn bản 2">
            <a:extLst>
              <a:ext uri="{FF2B5EF4-FFF2-40B4-BE49-F238E27FC236}">
                <a16:creationId xmlns:a16="http://schemas.microsoft.com/office/drawing/2014/main" id="{0482E78F-9562-F918-CD8A-F0F84BFF7177}"/>
              </a:ext>
            </a:extLst>
          </p:cNvPr>
          <p:cNvSpPr txBox="1"/>
          <p:nvPr/>
        </p:nvSpPr>
        <p:spPr>
          <a:xfrm>
            <a:off x="114300" y="876574"/>
            <a:ext cx="11963400" cy="1384995"/>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Tree is a non-linear </a:t>
            </a:r>
            <a:r>
              <a:rPr lang="en-US" sz="2800">
                <a:latin typeface="Calibri" panose="020F0502020204030204" pitchFamily="34" charset="0"/>
                <a:ea typeface="Calibri" panose="020F0502020204030204" pitchFamily="34" charset="0"/>
                <a:cs typeface="Calibri" panose="020F0502020204030204" pitchFamily="34" charset="0"/>
              </a:rPr>
              <a:t>data structure. It consists of nodes and edges. A tree </a:t>
            </a:r>
            <a:r>
              <a:rPr lang="en-US" sz="2800" b="1">
                <a:latin typeface="Calibri" panose="020F0502020204030204" pitchFamily="34" charset="0"/>
                <a:ea typeface="Calibri" panose="020F0502020204030204" pitchFamily="34" charset="0"/>
                <a:cs typeface="Calibri" panose="020F0502020204030204" pitchFamily="34" charset="0"/>
              </a:rPr>
              <a:t>represents data in a hierarchical organization</a:t>
            </a:r>
            <a:r>
              <a:rPr lang="en-US" sz="2800">
                <a:latin typeface="Calibri" panose="020F0502020204030204" pitchFamily="34" charset="0"/>
                <a:ea typeface="Calibri" panose="020F0502020204030204" pitchFamily="34" charset="0"/>
                <a:cs typeface="Calibri" panose="020F0502020204030204" pitchFamily="34" charset="0"/>
              </a:rPr>
              <a:t>. It is a special type of connected graph without any cycle or circuit.</a:t>
            </a:r>
          </a:p>
        </p:txBody>
      </p:sp>
      <p:pic>
        <p:nvPicPr>
          <p:cNvPr id="6" name="Hình ảnh 5" descr="Ảnh có chứa biểu đồ, ảnh chụp màn hình, văn bản, vòng tròn&#10;&#10;Mô tả được tạo tự động">
            <a:extLst>
              <a:ext uri="{FF2B5EF4-FFF2-40B4-BE49-F238E27FC236}">
                <a16:creationId xmlns:a16="http://schemas.microsoft.com/office/drawing/2014/main" id="{C113CC03-87D1-A08B-B8C8-05B3D01174EE}"/>
              </a:ext>
            </a:extLst>
          </p:cNvPr>
          <p:cNvPicPr>
            <a:picLocks noChangeAspect="1"/>
          </p:cNvPicPr>
          <p:nvPr/>
        </p:nvPicPr>
        <p:blipFill>
          <a:blip r:embed="rId3"/>
          <a:stretch>
            <a:fillRect/>
          </a:stretch>
        </p:blipFill>
        <p:spPr>
          <a:xfrm>
            <a:off x="2688969" y="2261569"/>
            <a:ext cx="6814062" cy="4453230"/>
          </a:xfrm>
          <a:prstGeom prst="rect">
            <a:avLst/>
          </a:prstGeom>
        </p:spPr>
      </p:pic>
    </p:spTree>
    <p:extLst>
      <p:ext uri="{BB962C8B-B14F-4D97-AF65-F5344CB8AC3E}">
        <p14:creationId xmlns:p14="http://schemas.microsoft.com/office/powerpoint/2010/main" val="233985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tool function</a:t>
            </a:r>
            <a:endParaRPr lang="en-US" sz="1200"/>
          </a:p>
        </p:txBody>
      </p:sp>
      <p:pic>
        <p:nvPicPr>
          <p:cNvPr id="4" name="Hình ảnh 3">
            <a:extLst>
              <a:ext uri="{FF2B5EF4-FFF2-40B4-BE49-F238E27FC236}">
                <a16:creationId xmlns:a16="http://schemas.microsoft.com/office/drawing/2014/main" id="{BAA8DC82-722D-B148-1D3A-3C45C3917379}"/>
              </a:ext>
            </a:extLst>
          </p:cNvPr>
          <p:cNvPicPr>
            <a:picLocks noChangeAspect="1"/>
          </p:cNvPicPr>
          <p:nvPr/>
        </p:nvPicPr>
        <p:blipFill>
          <a:blip r:embed="rId3"/>
          <a:stretch>
            <a:fillRect/>
          </a:stretch>
        </p:blipFill>
        <p:spPr>
          <a:xfrm>
            <a:off x="190101" y="1247470"/>
            <a:ext cx="5715798" cy="4363059"/>
          </a:xfrm>
          <a:prstGeom prst="rect">
            <a:avLst/>
          </a:prstGeom>
        </p:spPr>
      </p:pic>
      <p:pic>
        <p:nvPicPr>
          <p:cNvPr id="8" name="Hình ảnh 7">
            <a:extLst>
              <a:ext uri="{FF2B5EF4-FFF2-40B4-BE49-F238E27FC236}">
                <a16:creationId xmlns:a16="http://schemas.microsoft.com/office/drawing/2014/main" id="{CC3272F6-8040-24EE-3A8A-F53E8F838ED6}"/>
              </a:ext>
            </a:extLst>
          </p:cNvPr>
          <p:cNvPicPr>
            <a:picLocks noChangeAspect="1"/>
          </p:cNvPicPr>
          <p:nvPr/>
        </p:nvPicPr>
        <p:blipFill>
          <a:blip r:embed="rId4"/>
          <a:stretch>
            <a:fillRect/>
          </a:stretch>
        </p:blipFill>
        <p:spPr>
          <a:xfrm>
            <a:off x="6624294" y="1247470"/>
            <a:ext cx="4925112" cy="1819529"/>
          </a:xfrm>
          <a:prstGeom prst="rect">
            <a:avLst/>
          </a:prstGeom>
        </p:spPr>
      </p:pic>
      <p:sp>
        <p:nvSpPr>
          <p:cNvPr id="3" name="Mũi tên: Phải 2">
            <a:hlinkClick r:id="rId5" action="ppaction://hlinksldjump"/>
            <a:extLst>
              <a:ext uri="{FF2B5EF4-FFF2-40B4-BE49-F238E27FC236}">
                <a16:creationId xmlns:a16="http://schemas.microsoft.com/office/drawing/2014/main" id="{D1131899-D494-C942-D15F-C113466CB299}"/>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463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table function</a:t>
            </a:r>
            <a:endParaRPr lang="en-US" sz="1200"/>
          </a:p>
        </p:txBody>
      </p:sp>
      <p:pic>
        <p:nvPicPr>
          <p:cNvPr id="5" name="Hình ảnh 4">
            <a:extLst>
              <a:ext uri="{FF2B5EF4-FFF2-40B4-BE49-F238E27FC236}">
                <a16:creationId xmlns:a16="http://schemas.microsoft.com/office/drawing/2014/main" id="{06593676-0A2A-F58A-F74F-1B80B9CDDBEA}"/>
              </a:ext>
            </a:extLst>
          </p:cNvPr>
          <p:cNvPicPr>
            <a:picLocks noChangeAspect="1"/>
          </p:cNvPicPr>
          <p:nvPr/>
        </p:nvPicPr>
        <p:blipFill>
          <a:blip r:embed="rId3"/>
          <a:stretch>
            <a:fillRect/>
          </a:stretch>
        </p:blipFill>
        <p:spPr>
          <a:xfrm>
            <a:off x="475960" y="971385"/>
            <a:ext cx="4134427" cy="2353003"/>
          </a:xfrm>
          <a:prstGeom prst="rect">
            <a:avLst/>
          </a:prstGeom>
        </p:spPr>
      </p:pic>
      <p:pic>
        <p:nvPicPr>
          <p:cNvPr id="7" name="Hình ảnh 6">
            <a:extLst>
              <a:ext uri="{FF2B5EF4-FFF2-40B4-BE49-F238E27FC236}">
                <a16:creationId xmlns:a16="http://schemas.microsoft.com/office/drawing/2014/main" id="{C052641D-B751-0691-8AC2-54675B54CF58}"/>
              </a:ext>
            </a:extLst>
          </p:cNvPr>
          <p:cNvPicPr>
            <a:picLocks noChangeAspect="1"/>
          </p:cNvPicPr>
          <p:nvPr/>
        </p:nvPicPr>
        <p:blipFill>
          <a:blip r:embed="rId4"/>
          <a:stretch>
            <a:fillRect/>
          </a:stretch>
        </p:blipFill>
        <p:spPr>
          <a:xfrm>
            <a:off x="504536" y="3976587"/>
            <a:ext cx="5001323" cy="1438476"/>
          </a:xfrm>
          <a:prstGeom prst="rect">
            <a:avLst/>
          </a:prstGeom>
        </p:spPr>
      </p:pic>
      <p:pic>
        <p:nvPicPr>
          <p:cNvPr id="10" name="Hình ảnh 9">
            <a:extLst>
              <a:ext uri="{FF2B5EF4-FFF2-40B4-BE49-F238E27FC236}">
                <a16:creationId xmlns:a16="http://schemas.microsoft.com/office/drawing/2014/main" id="{D253F2A4-4E90-EAB1-017B-2D2D9A824B5D}"/>
              </a:ext>
            </a:extLst>
          </p:cNvPr>
          <p:cNvPicPr>
            <a:picLocks noChangeAspect="1"/>
          </p:cNvPicPr>
          <p:nvPr/>
        </p:nvPicPr>
        <p:blipFill>
          <a:blip r:embed="rId5"/>
          <a:stretch>
            <a:fillRect/>
          </a:stretch>
        </p:blipFill>
        <p:spPr>
          <a:xfrm>
            <a:off x="7581614" y="0"/>
            <a:ext cx="4005082" cy="4295774"/>
          </a:xfrm>
          <a:prstGeom prst="rect">
            <a:avLst/>
          </a:prstGeom>
        </p:spPr>
      </p:pic>
      <p:pic>
        <p:nvPicPr>
          <p:cNvPr id="12" name="Hình ảnh 11">
            <a:extLst>
              <a:ext uri="{FF2B5EF4-FFF2-40B4-BE49-F238E27FC236}">
                <a16:creationId xmlns:a16="http://schemas.microsoft.com/office/drawing/2014/main" id="{6C827A06-01DA-AD33-F56B-698E828A0184}"/>
              </a:ext>
            </a:extLst>
          </p:cNvPr>
          <p:cNvPicPr>
            <a:picLocks noChangeAspect="1"/>
          </p:cNvPicPr>
          <p:nvPr/>
        </p:nvPicPr>
        <p:blipFill>
          <a:blip r:embed="rId6"/>
          <a:stretch>
            <a:fillRect/>
          </a:stretch>
        </p:blipFill>
        <p:spPr>
          <a:xfrm>
            <a:off x="7553039" y="4295774"/>
            <a:ext cx="4583361" cy="2562226"/>
          </a:xfrm>
          <a:prstGeom prst="rect">
            <a:avLst/>
          </a:prstGeom>
        </p:spPr>
      </p:pic>
      <p:sp>
        <p:nvSpPr>
          <p:cNvPr id="3" name="Mũi tên: Phải 2">
            <a:hlinkClick r:id="rId7" action="ppaction://hlinksldjump"/>
            <a:extLst>
              <a:ext uri="{FF2B5EF4-FFF2-40B4-BE49-F238E27FC236}">
                <a16:creationId xmlns:a16="http://schemas.microsoft.com/office/drawing/2014/main" id="{C18820C8-1910-8B25-562A-0B32F02481C7}"/>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06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table function</a:t>
            </a:r>
            <a:endParaRPr lang="en-US" sz="1200"/>
          </a:p>
        </p:txBody>
      </p:sp>
      <p:pic>
        <p:nvPicPr>
          <p:cNvPr id="4" name="Hình ảnh 3">
            <a:extLst>
              <a:ext uri="{FF2B5EF4-FFF2-40B4-BE49-F238E27FC236}">
                <a16:creationId xmlns:a16="http://schemas.microsoft.com/office/drawing/2014/main" id="{3AC88E53-52B4-F804-06EF-BD40AA853335}"/>
              </a:ext>
            </a:extLst>
          </p:cNvPr>
          <p:cNvPicPr>
            <a:picLocks noChangeAspect="1"/>
          </p:cNvPicPr>
          <p:nvPr/>
        </p:nvPicPr>
        <p:blipFill>
          <a:blip r:embed="rId3"/>
          <a:stretch>
            <a:fillRect/>
          </a:stretch>
        </p:blipFill>
        <p:spPr>
          <a:xfrm>
            <a:off x="280629" y="1823980"/>
            <a:ext cx="5641762" cy="1800340"/>
          </a:xfrm>
          <a:prstGeom prst="rect">
            <a:avLst/>
          </a:prstGeom>
        </p:spPr>
      </p:pic>
      <p:pic>
        <p:nvPicPr>
          <p:cNvPr id="8" name="Hình ảnh 7">
            <a:extLst>
              <a:ext uri="{FF2B5EF4-FFF2-40B4-BE49-F238E27FC236}">
                <a16:creationId xmlns:a16="http://schemas.microsoft.com/office/drawing/2014/main" id="{F46DBE1C-9730-50FB-68E7-975A98C61A3C}"/>
              </a:ext>
            </a:extLst>
          </p:cNvPr>
          <p:cNvPicPr>
            <a:picLocks noChangeAspect="1"/>
          </p:cNvPicPr>
          <p:nvPr/>
        </p:nvPicPr>
        <p:blipFill>
          <a:blip r:embed="rId4"/>
          <a:stretch>
            <a:fillRect/>
          </a:stretch>
        </p:blipFill>
        <p:spPr>
          <a:xfrm>
            <a:off x="6681429" y="1823980"/>
            <a:ext cx="4848902" cy="2705478"/>
          </a:xfrm>
          <a:prstGeom prst="rect">
            <a:avLst/>
          </a:prstGeom>
        </p:spPr>
      </p:pic>
      <p:sp>
        <p:nvSpPr>
          <p:cNvPr id="3" name="Mũi tên: Phải 2">
            <a:hlinkClick r:id="rId5" action="ppaction://hlinksldjump"/>
            <a:extLst>
              <a:ext uri="{FF2B5EF4-FFF2-40B4-BE49-F238E27FC236}">
                <a16:creationId xmlns:a16="http://schemas.microsoft.com/office/drawing/2014/main" id="{587137A5-33A9-F157-9131-E4B43F95CB14}"/>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517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table function</a:t>
            </a:r>
            <a:endParaRPr lang="en-US" sz="1200"/>
          </a:p>
        </p:txBody>
      </p:sp>
      <p:pic>
        <p:nvPicPr>
          <p:cNvPr id="11" name="Hình ảnh 10">
            <a:extLst>
              <a:ext uri="{FF2B5EF4-FFF2-40B4-BE49-F238E27FC236}">
                <a16:creationId xmlns:a16="http://schemas.microsoft.com/office/drawing/2014/main" id="{9841C4A9-66B1-6001-2CDC-3BED2C159C95}"/>
              </a:ext>
            </a:extLst>
          </p:cNvPr>
          <p:cNvPicPr>
            <a:picLocks noChangeAspect="1"/>
          </p:cNvPicPr>
          <p:nvPr/>
        </p:nvPicPr>
        <p:blipFill rotWithShape="1">
          <a:blip r:embed="rId3"/>
          <a:srcRect r="14616"/>
          <a:stretch/>
        </p:blipFill>
        <p:spPr>
          <a:xfrm>
            <a:off x="218479" y="942975"/>
            <a:ext cx="3643993" cy="5249008"/>
          </a:xfrm>
          <a:prstGeom prst="rect">
            <a:avLst/>
          </a:prstGeom>
        </p:spPr>
      </p:pic>
      <p:pic>
        <p:nvPicPr>
          <p:cNvPr id="5" name="Hình ảnh 4">
            <a:extLst>
              <a:ext uri="{FF2B5EF4-FFF2-40B4-BE49-F238E27FC236}">
                <a16:creationId xmlns:a16="http://schemas.microsoft.com/office/drawing/2014/main" id="{685F515C-D3DB-59A2-DD4B-F75CDE68B7EC}"/>
              </a:ext>
            </a:extLst>
          </p:cNvPr>
          <p:cNvPicPr>
            <a:picLocks noChangeAspect="1"/>
          </p:cNvPicPr>
          <p:nvPr/>
        </p:nvPicPr>
        <p:blipFill>
          <a:blip r:embed="rId4"/>
          <a:stretch>
            <a:fillRect/>
          </a:stretch>
        </p:blipFill>
        <p:spPr>
          <a:xfrm>
            <a:off x="4005262" y="1981933"/>
            <a:ext cx="3524250" cy="3657600"/>
          </a:xfrm>
          <a:prstGeom prst="rect">
            <a:avLst/>
          </a:prstGeom>
        </p:spPr>
      </p:pic>
      <p:pic>
        <p:nvPicPr>
          <p:cNvPr id="7" name="Hình ảnh 6">
            <a:extLst>
              <a:ext uri="{FF2B5EF4-FFF2-40B4-BE49-F238E27FC236}">
                <a16:creationId xmlns:a16="http://schemas.microsoft.com/office/drawing/2014/main" id="{06AC6EDA-9F31-9238-2000-40C7E951C34D}"/>
              </a:ext>
            </a:extLst>
          </p:cNvPr>
          <p:cNvPicPr>
            <a:picLocks noChangeAspect="1"/>
          </p:cNvPicPr>
          <p:nvPr/>
        </p:nvPicPr>
        <p:blipFill>
          <a:blip r:embed="rId5"/>
          <a:stretch>
            <a:fillRect/>
          </a:stretch>
        </p:blipFill>
        <p:spPr>
          <a:xfrm>
            <a:off x="7672302" y="2710336"/>
            <a:ext cx="4376822" cy="1437327"/>
          </a:xfrm>
          <a:prstGeom prst="rect">
            <a:avLst/>
          </a:prstGeom>
        </p:spPr>
      </p:pic>
      <p:sp>
        <p:nvSpPr>
          <p:cNvPr id="3" name="Mũi tên: Phải 2">
            <a:hlinkClick r:id="rId6" action="ppaction://hlinksldjump"/>
            <a:extLst>
              <a:ext uri="{FF2B5EF4-FFF2-40B4-BE49-F238E27FC236}">
                <a16:creationId xmlns:a16="http://schemas.microsoft.com/office/drawing/2014/main" id="{05AB423A-5308-55D5-4537-1FAB37D255D6}"/>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538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Node function</a:t>
            </a:r>
            <a:endParaRPr lang="en-US" sz="1200"/>
          </a:p>
        </p:txBody>
      </p:sp>
      <p:pic>
        <p:nvPicPr>
          <p:cNvPr id="4" name="Hình ảnh 3">
            <a:extLst>
              <a:ext uri="{FF2B5EF4-FFF2-40B4-BE49-F238E27FC236}">
                <a16:creationId xmlns:a16="http://schemas.microsoft.com/office/drawing/2014/main" id="{1D2C3129-1CB5-3997-F3A3-0D8D72A4FE7E}"/>
              </a:ext>
            </a:extLst>
          </p:cNvPr>
          <p:cNvPicPr>
            <a:picLocks noChangeAspect="1"/>
          </p:cNvPicPr>
          <p:nvPr/>
        </p:nvPicPr>
        <p:blipFill>
          <a:blip r:embed="rId3"/>
          <a:stretch>
            <a:fillRect/>
          </a:stretch>
        </p:blipFill>
        <p:spPr>
          <a:xfrm>
            <a:off x="332987" y="1061861"/>
            <a:ext cx="5563376" cy="2524477"/>
          </a:xfrm>
          <a:prstGeom prst="rect">
            <a:avLst/>
          </a:prstGeom>
        </p:spPr>
      </p:pic>
      <p:pic>
        <p:nvPicPr>
          <p:cNvPr id="8" name="Hình ảnh 7">
            <a:extLst>
              <a:ext uri="{FF2B5EF4-FFF2-40B4-BE49-F238E27FC236}">
                <a16:creationId xmlns:a16="http://schemas.microsoft.com/office/drawing/2014/main" id="{10FE79C4-5439-9F52-3101-96E22DE82E51}"/>
              </a:ext>
            </a:extLst>
          </p:cNvPr>
          <p:cNvPicPr>
            <a:picLocks noChangeAspect="1"/>
          </p:cNvPicPr>
          <p:nvPr/>
        </p:nvPicPr>
        <p:blipFill>
          <a:blip r:embed="rId4"/>
          <a:stretch>
            <a:fillRect/>
          </a:stretch>
        </p:blipFill>
        <p:spPr>
          <a:xfrm>
            <a:off x="6024147" y="1061861"/>
            <a:ext cx="5953956" cy="4877481"/>
          </a:xfrm>
          <a:prstGeom prst="rect">
            <a:avLst/>
          </a:prstGeom>
        </p:spPr>
      </p:pic>
      <p:sp>
        <p:nvSpPr>
          <p:cNvPr id="3" name="Mũi tên: Phải 2">
            <a:hlinkClick r:id="rId5" action="ppaction://hlinksldjump"/>
            <a:extLst>
              <a:ext uri="{FF2B5EF4-FFF2-40B4-BE49-F238E27FC236}">
                <a16:creationId xmlns:a16="http://schemas.microsoft.com/office/drawing/2014/main" id="{BCD15E9F-F13D-E7D5-E77B-86EC863C681C}"/>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18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Node function</a:t>
            </a:r>
            <a:endParaRPr lang="en-US" sz="1200"/>
          </a:p>
        </p:txBody>
      </p:sp>
      <p:pic>
        <p:nvPicPr>
          <p:cNvPr id="5" name="Hình ảnh 4">
            <a:extLst>
              <a:ext uri="{FF2B5EF4-FFF2-40B4-BE49-F238E27FC236}">
                <a16:creationId xmlns:a16="http://schemas.microsoft.com/office/drawing/2014/main" id="{C1D8FAF5-2366-54FB-E376-4BEDADBD2617}"/>
              </a:ext>
            </a:extLst>
          </p:cNvPr>
          <p:cNvPicPr>
            <a:picLocks noChangeAspect="1"/>
          </p:cNvPicPr>
          <p:nvPr/>
        </p:nvPicPr>
        <p:blipFill>
          <a:blip r:embed="rId3"/>
          <a:stretch>
            <a:fillRect/>
          </a:stretch>
        </p:blipFill>
        <p:spPr>
          <a:xfrm>
            <a:off x="166247" y="961811"/>
            <a:ext cx="6315956" cy="3067478"/>
          </a:xfrm>
          <a:prstGeom prst="rect">
            <a:avLst/>
          </a:prstGeom>
        </p:spPr>
      </p:pic>
      <p:pic>
        <p:nvPicPr>
          <p:cNvPr id="7" name="Hình ảnh 6">
            <a:extLst>
              <a:ext uri="{FF2B5EF4-FFF2-40B4-BE49-F238E27FC236}">
                <a16:creationId xmlns:a16="http://schemas.microsoft.com/office/drawing/2014/main" id="{B9C64789-568C-59A1-BCAD-13250FF81411}"/>
              </a:ext>
            </a:extLst>
          </p:cNvPr>
          <p:cNvPicPr>
            <a:picLocks noChangeAspect="1"/>
          </p:cNvPicPr>
          <p:nvPr/>
        </p:nvPicPr>
        <p:blipFill>
          <a:blip r:embed="rId4"/>
          <a:stretch>
            <a:fillRect/>
          </a:stretch>
        </p:blipFill>
        <p:spPr>
          <a:xfrm>
            <a:off x="6829086" y="961811"/>
            <a:ext cx="4858428" cy="5068007"/>
          </a:xfrm>
          <a:prstGeom prst="rect">
            <a:avLst/>
          </a:prstGeom>
        </p:spPr>
      </p:pic>
      <p:sp>
        <p:nvSpPr>
          <p:cNvPr id="3" name="Mũi tên: Phải 2">
            <a:hlinkClick r:id="rId5" action="ppaction://hlinksldjump"/>
            <a:extLst>
              <a:ext uri="{FF2B5EF4-FFF2-40B4-BE49-F238E27FC236}">
                <a16:creationId xmlns:a16="http://schemas.microsoft.com/office/drawing/2014/main" id="{B9F8171E-35F4-4BC0-CC62-AB7681628362}"/>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108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Node function</a:t>
            </a:r>
            <a:endParaRPr lang="en-US" sz="1200"/>
          </a:p>
        </p:txBody>
      </p:sp>
      <p:pic>
        <p:nvPicPr>
          <p:cNvPr id="4" name="Hình ảnh 3">
            <a:extLst>
              <a:ext uri="{FF2B5EF4-FFF2-40B4-BE49-F238E27FC236}">
                <a16:creationId xmlns:a16="http://schemas.microsoft.com/office/drawing/2014/main" id="{59E096DC-6BDA-BF78-51A1-E9490CD5A399}"/>
              </a:ext>
            </a:extLst>
          </p:cNvPr>
          <p:cNvPicPr>
            <a:picLocks noChangeAspect="1"/>
          </p:cNvPicPr>
          <p:nvPr/>
        </p:nvPicPr>
        <p:blipFill>
          <a:blip r:embed="rId3"/>
          <a:stretch>
            <a:fillRect/>
          </a:stretch>
        </p:blipFill>
        <p:spPr>
          <a:xfrm>
            <a:off x="202578" y="2467902"/>
            <a:ext cx="5769202" cy="1306234"/>
          </a:xfrm>
          <a:prstGeom prst="rect">
            <a:avLst/>
          </a:prstGeom>
        </p:spPr>
      </p:pic>
      <p:pic>
        <p:nvPicPr>
          <p:cNvPr id="8" name="Hình ảnh 7">
            <a:extLst>
              <a:ext uri="{FF2B5EF4-FFF2-40B4-BE49-F238E27FC236}">
                <a16:creationId xmlns:a16="http://schemas.microsoft.com/office/drawing/2014/main" id="{D8550BAF-449D-B7A4-7E92-1AE9AC7E0ADC}"/>
              </a:ext>
            </a:extLst>
          </p:cNvPr>
          <p:cNvPicPr>
            <a:picLocks noChangeAspect="1"/>
          </p:cNvPicPr>
          <p:nvPr/>
        </p:nvPicPr>
        <p:blipFill>
          <a:blip r:embed="rId4"/>
          <a:stretch>
            <a:fillRect/>
          </a:stretch>
        </p:blipFill>
        <p:spPr>
          <a:xfrm>
            <a:off x="232975" y="3824499"/>
            <a:ext cx="5196275" cy="3033501"/>
          </a:xfrm>
          <a:prstGeom prst="rect">
            <a:avLst/>
          </a:prstGeom>
        </p:spPr>
      </p:pic>
      <p:pic>
        <p:nvPicPr>
          <p:cNvPr id="11" name="Hình ảnh 10">
            <a:extLst>
              <a:ext uri="{FF2B5EF4-FFF2-40B4-BE49-F238E27FC236}">
                <a16:creationId xmlns:a16="http://schemas.microsoft.com/office/drawing/2014/main" id="{4F13027E-B433-6030-24E4-5050C7DF35F6}"/>
              </a:ext>
            </a:extLst>
          </p:cNvPr>
          <p:cNvPicPr>
            <a:picLocks noChangeAspect="1"/>
          </p:cNvPicPr>
          <p:nvPr/>
        </p:nvPicPr>
        <p:blipFill>
          <a:blip r:embed="rId5"/>
          <a:stretch>
            <a:fillRect/>
          </a:stretch>
        </p:blipFill>
        <p:spPr>
          <a:xfrm>
            <a:off x="6514309" y="537884"/>
            <a:ext cx="5668166" cy="3991532"/>
          </a:xfrm>
          <a:prstGeom prst="rect">
            <a:avLst/>
          </a:prstGeom>
        </p:spPr>
      </p:pic>
      <p:pic>
        <p:nvPicPr>
          <p:cNvPr id="13" name="Hình ảnh 12">
            <a:extLst>
              <a:ext uri="{FF2B5EF4-FFF2-40B4-BE49-F238E27FC236}">
                <a16:creationId xmlns:a16="http://schemas.microsoft.com/office/drawing/2014/main" id="{18F34A47-9764-F55B-62D1-0324B0B328C0}"/>
              </a:ext>
            </a:extLst>
          </p:cNvPr>
          <p:cNvPicPr>
            <a:picLocks noChangeAspect="1"/>
          </p:cNvPicPr>
          <p:nvPr/>
        </p:nvPicPr>
        <p:blipFill>
          <a:blip r:embed="rId6"/>
          <a:stretch>
            <a:fillRect/>
          </a:stretch>
        </p:blipFill>
        <p:spPr>
          <a:xfrm>
            <a:off x="6547224" y="4504997"/>
            <a:ext cx="4972744" cy="2353003"/>
          </a:xfrm>
          <a:prstGeom prst="rect">
            <a:avLst/>
          </a:prstGeom>
        </p:spPr>
      </p:pic>
      <p:pic>
        <p:nvPicPr>
          <p:cNvPr id="14" name="Hình ảnh 13">
            <a:extLst>
              <a:ext uri="{FF2B5EF4-FFF2-40B4-BE49-F238E27FC236}">
                <a16:creationId xmlns:a16="http://schemas.microsoft.com/office/drawing/2014/main" id="{76ECAFB9-E83B-9A84-84C3-CD16176B90E9}"/>
              </a:ext>
            </a:extLst>
          </p:cNvPr>
          <p:cNvPicPr>
            <a:picLocks noChangeAspect="1"/>
          </p:cNvPicPr>
          <p:nvPr/>
        </p:nvPicPr>
        <p:blipFill>
          <a:blip r:embed="rId7"/>
          <a:stretch>
            <a:fillRect/>
          </a:stretch>
        </p:blipFill>
        <p:spPr>
          <a:xfrm>
            <a:off x="202578" y="768691"/>
            <a:ext cx="4677428" cy="1619476"/>
          </a:xfrm>
          <a:prstGeom prst="rect">
            <a:avLst/>
          </a:prstGeom>
        </p:spPr>
      </p:pic>
      <p:sp>
        <p:nvSpPr>
          <p:cNvPr id="3" name="Mũi tên: Phải 2">
            <a:hlinkClick r:id="rId8" action="ppaction://hlinksldjump"/>
            <a:extLst>
              <a:ext uri="{FF2B5EF4-FFF2-40B4-BE49-F238E27FC236}">
                <a16:creationId xmlns:a16="http://schemas.microsoft.com/office/drawing/2014/main" id="{EF77DCAD-7345-7FD7-7D64-E5CF8692E7E2}"/>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8840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Node function</a:t>
            </a:r>
            <a:endParaRPr lang="en-US" sz="1200"/>
          </a:p>
        </p:txBody>
      </p:sp>
      <p:pic>
        <p:nvPicPr>
          <p:cNvPr id="8" name="Hình ảnh 7">
            <a:extLst>
              <a:ext uri="{FF2B5EF4-FFF2-40B4-BE49-F238E27FC236}">
                <a16:creationId xmlns:a16="http://schemas.microsoft.com/office/drawing/2014/main" id="{9EC6255C-A911-9E84-2CF0-75606AD7213D}"/>
              </a:ext>
            </a:extLst>
          </p:cNvPr>
          <p:cNvPicPr>
            <a:picLocks noChangeAspect="1"/>
          </p:cNvPicPr>
          <p:nvPr/>
        </p:nvPicPr>
        <p:blipFill>
          <a:blip r:embed="rId3"/>
          <a:stretch>
            <a:fillRect/>
          </a:stretch>
        </p:blipFill>
        <p:spPr>
          <a:xfrm>
            <a:off x="3300022" y="1185521"/>
            <a:ext cx="5591955" cy="4887007"/>
          </a:xfrm>
          <a:prstGeom prst="rect">
            <a:avLst/>
          </a:prstGeom>
        </p:spPr>
      </p:pic>
      <p:sp>
        <p:nvSpPr>
          <p:cNvPr id="3" name="Mũi tên: Phải 2">
            <a:hlinkClick r:id="rId4" action="ppaction://hlinksldjump"/>
            <a:extLst>
              <a:ext uri="{FF2B5EF4-FFF2-40B4-BE49-F238E27FC236}">
                <a16:creationId xmlns:a16="http://schemas.microsoft.com/office/drawing/2014/main" id="{4BFC0FE7-F83E-24C6-90DD-A77F0B1DB53E}"/>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616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Node function</a:t>
            </a:r>
            <a:endParaRPr lang="en-US" sz="1200"/>
          </a:p>
        </p:txBody>
      </p:sp>
      <p:pic>
        <p:nvPicPr>
          <p:cNvPr id="23" name="Hình ảnh 22">
            <a:extLst>
              <a:ext uri="{FF2B5EF4-FFF2-40B4-BE49-F238E27FC236}">
                <a16:creationId xmlns:a16="http://schemas.microsoft.com/office/drawing/2014/main" id="{BA3E6283-9561-0EA2-9992-B924637D1089}"/>
              </a:ext>
            </a:extLst>
          </p:cNvPr>
          <p:cNvPicPr>
            <a:picLocks noChangeAspect="1"/>
          </p:cNvPicPr>
          <p:nvPr/>
        </p:nvPicPr>
        <p:blipFill>
          <a:blip r:embed="rId3"/>
          <a:stretch>
            <a:fillRect/>
          </a:stretch>
        </p:blipFill>
        <p:spPr>
          <a:xfrm>
            <a:off x="928304" y="1214099"/>
            <a:ext cx="5496692" cy="4848902"/>
          </a:xfrm>
          <a:prstGeom prst="rect">
            <a:avLst/>
          </a:prstGeom>
        </p:spPr>
      </p:pic>
      <p:pic>
        <p:nvPicPr>
          <p:cNvPr id="25" name="Hình ảnh 24">
            <a:extLst>
              <a:ext uri="{FF2B5EF4-FFF2-40B4-BE49-F238E27FC236}">
                <a16:creationId xmlns:a16="http://schemas.microsoft.com/office/drawing/2014/main" id="{889C873D-8681-977B-4C73-F70FA3CC39FF}"/>
              </a:ext>
            </a:extLst>
          </p:cNvPr>
          <p:cNvPicPr>
            <a:picLocks noChangeAspect="1"/>
          </p:cNvPicPr>
          <p:nvPr/>
        </p:nvPicPr>
        <p:blipFill>
          <a:blip r:embed="rId4"/>
          <a:stretch>
            <a:fillRect/>
          </a:stretch>
        </p:blipFill>
        <p:spPr>
          <a:xfrm>
            <a:off x="6991059" y="2262024"/>
            <a:ext cx="4172532" cy="2333951"/>
          </a:xfrm>
          <a:prstGeom prst="rect">
            <a:avLst/>
          </a:prstGeom>
        </p:spPr>
      </p:pic>
      <p:sp>
        <p:nvSpPr>
          <p:cNvPr id="3" name="Mũi tên: Phải 2">
            <a:hlinkClick r:id="rId5" action="ppaction://hlinksldjump"/>
            <a:extLst>
              <a:ext uri="{FF2B5EF4-FFF2-40B4-BE49-F238E27FC236}">
                <a16:creationId xmlns:a16="http://schemas.microsoft.com/office/drawing/2014/main" id="{479D1DF1-22F7-30EC-FC1F-70F92CF15EF3}"/>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2431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Node function</a:t>
            </a:r>
            <a:endParaRPr lang="en-US" sz="1200"/>
          </a:p>
        </p:txBody>
      </p:sp>
      <p:pic>
        <p:nvPicPr>
          <p:cNvPr id="16" name="Hình ảnh 15">
            <a:extLst>
              <a:ext uri="{FF2B5EF4-FFF2-40B4-BE49-F238E27FC236}">
                <a16:creationId xmlns:a16="http://schemas.microsoft.com/office/drawing/2014/main" id="{E019A024-8E3A-3097-5995-AB919287FFB7}"/>
              </a:ext>
            </a:extLst>
          </p:cNvPr>
          <p:cNvPicPr>
            <a:picLocks noChangeAspect="1"/>
          </p:cNvPicPr>
          <p:nvPr/>
        </p:nvPicPr>
        <p:blipFill>
          <a:blip r:embed="rId3"/>
          <a:stretch>
            <a:fillRect/>
          </a:stretch>
        </p:blipFill>
        <p:spPr>
          <a:xfrm>
            <a:off x="7243423" y="160244"/>
            <a:ext cx="4867954" cy="5420481"/>
          </a:xfrm>
          <a:prstGeom prst="rect">
            <a:avLst/>
          </a:prstGeom>
        </p:spPr>
      </p:pic>
      <p:pic>
        <p:nvPicPr>
          <p:cNvPr id="18" name="Hình ảnh 17">
            <a:extLst>
              <a:ext uri="{FF2B5EF4-FFF2-40B4-BE49-F238E27FC236}">
                <a16:creationId xmlns:a16="http://schemas.microsoft.com/office/drawing/2014/main" id="{36AFD813-9585-6D54-EFA3-9E627949ECD6}"/>
              </a:ext>
            </a:extLst>
          </p:cNvPr>
          <p:cNvPicPr>
            <a:picLocks noChangeAspect="1"/>
          </p:cNvPicPr>
          <p:nvPr/>
        </p:nvPicPr>
        <p:blipFill>
          <a:blip r:embed="rId4"/>
          <a:stretch>
            <a:fillRect/>
          </a:stretch>
        </p:blipFill>
        <p:spPr>
          <a:xfrm>
            <a:off x="7243423" y="5580725"/>
            <a:ext cx="2600688" cy="1257475"/>
          </a:xfrm>
          <a:prstGeom prst="rect">
            <a:avLst/>
          </a:prstGeom>
        </p:spPr>
      </p:pic>
      <p:sp>
        <p:nvSpPr>
          <p:cNvPr id="3" name="Mũi tên: Phải 2">
            <a:hlinkClick r:id="rId5" action="ppaction://hlinksldjump"/>
            <a:extLst>
              <a:ext uri="{FF2B5EF4-FFF2-40B4-BE49-F238E27FC236}">
                <a16:creationId xmlns:a16="http://schemas.microsoft.com/office/drawing/2014/main" id="{F7539D70-365E-AC0D-AFB9-B89F6494E4B0}"/>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331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definitions : Advantages</a:t>
            </a:r>
            <a:endParaRPr lang="en-US" sz="1200"/>
          </a:p>
        </p:txBody>
      </p:sp>
      <p:sp>
        <p:nvSpPr>
          <p:cNvPr id="3" name="Hộp Văn bản 2">
            <a:extLst>
              <a:ext uri="{FF2B5EF4-FFF2-40B4-BE49-F238E27FC236}">
                <a16:creationId xmlns:a16="http://schemas.microsoft.com/office/drawing/2014/main" id="{0482E78F-9562-F918-CD8A-F0F84BFF7177}"/>
              </a:ext>
            </a:extLst>
          </p:cNvPr>
          <p:cNvSpPr txBox="1"/>
          <p:nvPr/>
        </p:nvSpPr>
        <p:spPr>
          <a:xfrm>
            <a:off x="114300" y="876574"/>
            <a:ext cx="11963400" cy="5693866"/>
          </a:xfrm>
          <a:prstGeom prst="rect">
            <a:avLst/>
          </a:prstGeom>
          <a:noFill/>
        </p:spPr>
        <p:txBody>
          <a:bodyPr wrap="square" rtlCol="0">
            <a:spAutoFit/>
          </a:bodyPr>
          <a:lstStyle/>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Efficient searching: </a:t>
            </a:r>
            <a:r>
              <a:rPr lang="en-US" sz="2800">
                <a:latin typeface="Calibri" panose="020F0502020204030204" pitchFamily="34" charset="0"/>
                <a:ea typeface="Calibri" panose="020F0502020204030204" pitchFamily="34" charset="0"/>
                <a:cs typeface="Calibri" panose="020F0502020204030204" pitchFamily="34" charset="0"/>
              </a:rPr>
              <a:t>efficient for searching and retrieving data. The time complexity of searching in a tree is typically O(log n)</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Flexible size: </a:t>
            </a:r>
            <a:r>
              <a:rPr lang="en-US" sz="2800">
                <a:latin typeface="Calibri" panose="020F0502020204030204" pitchFamily="34" charset="0"/>
                <a:ea typeface="Calibri" panose="020F0502020204030204" pitchFamily="34" charset="0"/>
                <a:cs typeface="Calibri" panose="020F0502020204030204" pitchFamily="34" charset="0"/>
              </a:rPr>
              <a:t>can grow or shrink dynamically depending on the number of nodes that are added or removed. </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Easy to traverse: </a:t>
            </a:r>
            <a:r>
              <a:rPr lang="en-US" sz="2800">
                <a:latin typeface="Calibri" panose="020F0502020204030204" pitchFamily="34" charset="0"/>
                <a:ea typeface="Calibri" panose="020F0502020204030204" pitchFamily="34" charset="0"/>
                <a:cs typeface="Calibri" panose="020F0502020204030204" pitchFamily="34" charset="0"/>
              </a:rPr>
              <a:t>Traversing a tree is a simple operation, easy to retrieve and process data from a tree structure.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Easy to maintain</a:t>
            </a:r>
            <a:r>
              <a:rPr lang="en-US" sz="2800">
                <a:latin typeface="Calibri" panose="020F0502020204030204" pitchFamily="34" charset="0"/>
                <a:ea typeface="Calibri" panose="020F0502020204030204" pitchFamily="34" charset="0"/>
                <a:cs typeface="Calibri" panose="020F0502020204030204" pitchFamily="34" charset="0"/>
              </a:rPr>
              <a:t>: Trees are easy to maintain because they enforce a strict hierarchy and relationship between nodes. This makes it easy to add, remove, or modify nodes without affecting the rest of the tree structure.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Natural organization: </a:t>
            </a:r>
            <a:r>
              <a:rPr lang="en-US" sz="2800">
                <a:latin typeface="Calibri" panose="020F0502020204030204" pitchFamily="34" charset="0"/>
                <a:ea typeface="Calibri" panose="020F0502020204030204" pitchFamily="34" charset="0"/>
                <a:cs typeface="Calibri" panose="020F0502020204030204" pitchFamily="34" charset="0"/>
              </a:rPr>
              <a:t>natural hierarchical organization useful for representing things like file systems, organizational structures, and taxonomies.</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Fast insertion and deletion: </a:t>
            </a:r>
            <a:r>
              <a:rPr lang="en-US" sz="2800">
                <a:latin typeface="Calibri" panose="020F0502020204030204" pitchFamily="34" charset="0"/>
                <a:ea typeface="Calibri" panose="020F0502020204030204" pitchFamily="34" charset="0"/>
                <a:cs typeface="Calibri" panose="020F0502020204030204" pitchFamily="34" charset="0"/>
              </a:rPr>
              <a:t>Inserting and deleting nodes in a tree can be done in O(log n) time</a:t>
            </a:r>
          </a:p>
        </p:txBody>
      </p:sp>
    </p:spTree>
    <p:extLst>
      <p:ext uri="{BB962C8B-B14F-4D97-AF65-F5344CB8AC3E}">
        <p14:creationId xmlns:p14="http://schemas.microsoft.com/office/powerpoint/2010/main" val="416704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Node function</a:t>
            </a:r>
            <a:endParaRPr lang="en-US" sz="1200"/>
          </a:p>
        </p:txBody>
      </p:sp>
      <p:pic>
        <p:nvPicPr>
          <p:cNvPr id="5" name="Hình ảnh 4">
            <a:extLst>
              <a:ext uri="{FF2B5EF4-FFF2-40B4-BE49-F238E27FC236}">
                <a16:creationId xmlns:a16="http://schemas.microsoft.com/office/drawing/2014/main" id="{F2A7F658-AD4B-D7F2-429A-1D302149A570}"/>
              </a:ext>
            </a:extLst>
          </p:cNvPr>
          <p:cNvPicPr>
            <a:picLocks noChangeAspect="1"/>
          </p:cNvPicPr>
          <p:nvPr/>
        </p:nvPicPr>
        <p:blipFill>
          <a:blip r:embed="rId3"/>
          <a:stretch>
            <a:fillRect/>
          </a:stretch>
        </p:blipFill>
        <p:spPr>
          <a:xfrm>
            <a:off x="2961481" y="1752347"/>
            <a:ext cx="5687219" cy="3620005"/>
          </a:xfrm>
          <a:prstGeom prst="rect">
            <a:avLst/>
          </a:prstGeom>
        </p:spPr>
      </p:pic>
      <p:sp>
        <p:nvSpPr>
          <p:cNvPr id="3" name="Mũi tên: Phải 2">
            <a:hlinkClick r:id="rId4" action="ppaction://hlinksldjump"/>
            <a:extLst>
              <a:ext uri="{FF2B5EF4-FFF2-40B4-BE49-F238E27FC236}">
                <a16:creationId xmlns:a16="http://schemas.microsoft.com/office/drawing/2014/main" id="{9A0FA3D2-AAD3-7CCD-6730-B725B86FB5DC}"/>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2630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Node function</a:t>
            </a:r>
            <a:endParaRPr lang="en-US" sz="1200"/>
          </a:p>
        </p:txBody>
      </p:sp>
      <p:pic>
        <p:nvPicPr>
          <p:cNvPr id="8" name="Hình ảnh 7">
            <a:extLst>
              <a:ext uri="{FF2B5EF4-FFF2-40B4-BE49-F238E27FC236}">
                <a16:creationId xmlns:a16="http://schemas.microsoft.com/office/drawing/2014/main" id="{21D893BE-FA66-B6E5-BCDB-0EC220F63744}"/>
              </a:ext>
            </a:extLst>
          </p:cNvPr>
          <p:cNvPicPr>
            <a:picLocks noChangeAspect="1"/>
          </p:cNvPicPr>
          <p:nvPr/>
        </p:nvPicPr>
        <p:blipFill>
          <a:blip r:embed="rId3"/>
          <a:stretch>
            <a:fillRect/>
          </a:stretch>
        </p:blipFill>
        <p:spPr>
          <a:xfrm>
            <a:off x="366305" y="1542850"/>
            <a:ext cx="5839640" cy="4505954"/>
          </a:xfrm>
          <a:prstGeom prst="rect">
            <a:avLst/>
          </a:prstGeom>
        </p:spPr>
      </p:pic>
      <p:pic>
        <p:nvPicPr>
          <p:cNvPr id="10" name="Hình ảnh 9">
            <a:extLst>
              <a:ext uri="{FF2B5EF4-FFF2-40B4-BE49-F238E27FC236}">
                <a16:creationId xmlns:a16="http://schemas.microsoft.com/office/drawing/2014/main" id="{0EC6E38D-EB4B-DE12-49B7-F909930718CD}"/>
              </a:ext>
            </a:extLst>
          </p:cNvPr>
          <p:cNvPicPr>
            <a:picLocks noChangeAspect="1"/>
          </p:cNvPicPr>
          <p:nvPr/>
        </p:nvPicPr>
        <p:blipFill>
          <a:blip r:embed="rId4"/>
          <a:stretch>
            <a:fillRect/>
          </a:stretch>
        </p:blipFill>
        <p:spPr>
          <a:xfrm>
            <a:off x="6463120" y="2523924"/>
            <a:ext cx="5210902" cy="2876951"/>
          </a:xfrm>
          <a:prstGeom prst="rect">
            <a:avLst/>
          </a:prstGeom>
        </p:spPr>
      </p:pic>
      <p:sp>
        <p:nvSpPr>
          <p:cNvPr id="3" name="Mũi tên: Phải 2">
            <a:hlinkClick r:id="rId5" action="ppaction://hlinksldjump"/>
            <a:extLst>
              <a:ext uri="{FF2B5EF4-FFF2-40B4-BE49-F238E27FC236}">
                <a16:creationId xmlns:a16="http://schemas.microsoft.com/office/drawing/2014/main" id="{D494E325-E44D-A2FB-7297-92BE0BFC2C06}"/>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7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Node function</a:t>
            </a:r>
            <a:endParaRPr lang="en-US" sz="1200"/>
          </a:p>
        </p:txBody>
      </p:sp>
      <p:pic>
        <p:nvPicPr>
          <p:cNvPr id="4" name="Hình ảnh 3">
            <a:extLst>
              <a:ext uri="{FF2B5EF4-FFF2-40B4-BE49-F238E27FC236}">
                <a16:creationId xmlns:a16="http://schemas.microsoft.com/office/drawing/2014/main" id="{9B1D1478-0C4C-4179-A5CA-EE5E63839204}"/>
              </a:ext>
            </a:extLst>
          </p:cNvPr>
          <p:cNvPicPr>
            <a:picLocks noChangeAspect="1"/>
          </p:cNvPicPr>
          <p:nvPr/>
        </p:nvPicPr>
        <p:blipFill>
          <a:blip r:embed="rId3"/>
          <a:stretch>
            <a:fillRect/>
          </a:stretch>
        </p:blipFill>
        <p:spPr>
          <a:xfrm>
            <a:off x="366272" y="1204571"/>
            <a:ext cx="6315956" cy="4887007"/>
          </a:xfrm>
          <a:prstGeom prst="rect">
            <a:avLst/>
          </a:prstGeom>
        </p:spPr>
      </p:pic>
      <p:pic>
        <p:nvPicPr>
          <p:cNvPr id="6" name="Hình ảnh 5">
            <a:extLst>
              <a:ext uri="{FF2B5EF4-FFF2-40B4-BE49-F238E27FC236}">
                <a16:creationId xmlns:a16="http://schemas.microsoft.com/office/drawing/2014/main" id="{8DB70CE6-50A8-B666-A39D-C12302F8BBF9}"/>
              </a:ext>
            </a:extLst>
          </p:cNvPr>
          <p:cNvPicPr>
            <a:picLocks noChangeAspect="1"/>
          </p:cNvPicPr>
          <p:nvPr/>
        </p:nvPicPr>
        <p:blipFill>
          <a:blip r:embed="rId4"/>
          <a:stretch>
            <a:fillRect/>
          </a:stretch>
        </p:blipFill>
        <p:spPr>
          <a:xfrm>
            <a:off x="7048195" y="2057208"/>
            <a:ext cx="4363059" cy="2743583"/>
          </a:xfrm>
          <a:prstGeom prst="rect">
            <a:avLst/>
          </a:prstGeom>
        </p:spPr>
      </p:pic>
      <p:sp>
        <p:nvSpPr>
          <p:cNvPr id="3" name="Mũi tên: Phải 2">
            <a:hlinkClick r:id="rId5" action="ppaction://hlinksldjump"/>
            <a:extLst>
              <a:ext uri="{FF2B5EF4-FFF2-40B4-BE49-F238E27FC236}">
                <a16:creationId xmlns:a16="http://schemas.microsoft.com/office/drawing/2014/main" id="{BFB34022-213A-DF18-C0A3-EB50099D203E}"/>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33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Node function</a:t>
            </a:r>
            <a:endParaRPr lang="en-US" sz="1200"/>
          </a:p>
        </p:txBody>
      </p:sp>
      <p:pic>
        <p:nvPicPr>
          <p:cNvPr id="8" name="Hình ảnh 7">
            <a:extLst>
              <a:ext uri="{FF2B5EF4-FFF2-40B4-BE49-F238E27FC236}">
                <a16:creationId xmlns:a16="http://schemas.microsoft.com/office/drawing/2014/main" id="{C9DEAD1A-7D23-035C-FB51-1310B5FB80CD}"/>
              </a:ext>
            </a:extLst>
          </p:cNvPr>
          <p:cNvPicPr>
            <a:picLocks noChangeAspect="1"/>
          </p:cNvPicPr>
          <p:nvPr/>
        </p:nvPicPr>
        <p:blipFill>
          <a:blip r:embed="rId3"/>
          <a:stretch>
            <a:fillRect/>
          </a:stretch>
        </p:blipFill>
        <p:spPr>
          <a:xfrm>
            <a:off x="3666827" y="1695208"/>
            <a:ext cx="4267796" cy="3467584"/>
          </a:xfrm>
          <a:prstGeom prst="rect">
            <a:avLst/>
          </a:prstGeom>
        </p:spPr>
      </p:pic>
      <p:sp>
        <p:nvSpPr>
          <p:cNvPr id="3" name="Mũi tên: Phải 2">
            <a:hlinkClick r:id="rId4" action="ppaction://hlinksldjump"/>
            <a:extLst>
              <a:ext uri="{FF2B5EF4-FFF2-40B4-BE49-F238E27FC236}">
                <a16:creationId xmlns:a16="http://schemas.microsoft.com/office/drawing/2014/main" id="{5A2641CC-28AD-05C1-B756-2AA59854BD3E}"/>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889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declare Node function</a:t>
            </a:r>
            <a:endParaRPr lang="en-US" sz="1200"/>
          </a:p>
        </p:txBody>
      </p:sp>
      <p:pic>
        <p:nvPicPr>
          <p:cNvPr id="4" name="Hình ảnh 3">
            <a:extLst>
              <a:ext uri="{FF2B5EF4-FFF2-40B4-BE49-F238E27FC236}">
                <a16:creationId xmlns:a16="http://schemas.microsoft.com/office/drawing/2014/main" id="{347AD934-7251-7E74-0A2F-C540B69691E2}"/>
              </a:ext>
            </a:extLst>
          </p:cNvPr>
          <p:cNvPicPr>
            <a:picLocks noChangeAspect="1"/>
          </p:cNvPicPr>
          <p:nvPr/>
        </p:nvPicPr>
        <p:blipFill>
          <a:blip r:embed="rId3"/>
          <a:stretch>
            <a:fillRect/>
          </a:stretch>
        </p:blipFill>
        <p:spPr>
          <a:xfrm>
            <a:off x="642645" y="1392900"/>
            <a:ext cx="4525813" cy="4072200"/>
          </a:xfrm>
          <a:prstGeom prst="rect">
            <a:avLst/>
          </a:prstGeom>
        </p:spPr>
      </p:pic>
      <p:pic>
        <p:nvPicPr>
          <p:cNvPr id="9" name="Hình ảnh 8">
            <a:extLst>
              <a:ext uri="{FF2B5EF4-FFF2-40B4-BE49-F238E27FC236}">
                <a16:creationId xmlns:a16="http://schemas.microsoft.com/office/drawing/2014/main" id="{68FF8A61-1EED-C969-8A40-85CF88358AB5}"/>
              </a:ext>
            </a:extLst>
          </p:cNvPr>
          <p:cNvPicPr>
            <a:picLocks noChangeAspect="1"/>
          </p:cNvPicPr>
          <p:nvPr/>
        </p:nvPicPr>
        <p:blipFill>
          <a:blip r:embed="rId4"/>
          <a:stretch>
            <a:fillRect/>
          </a:stretch>
        </p:blipFill>
        <p:spPr>
          <a:xfrm>
            <a:off x="6729093" y="1256959"/>
            <a:ext cx="4382112" cy="4877481"/>
          </a:xfrm>
          <a:prstGeom prst="rect">
            <a:avLst/>
          </a:prstGeom>
        </p:spPr>
      </p:pic>
      <p:sp>
        <p:nvSpPr>
          <p:cNvPr id="3" name="Mũi tên: Phải 2">
            <a:hlinkClick r:id="rId5" action="ppaction://hlinksldjump"/>
            <a:extLst>
              <a:ext uri="{FF2B5EF4-FFF2-40B4-BE49-F238E27FC236}">
                <a16:creationId xmlns:a16="http://schemas.microsoft.com/office/drawing/2014/main" id="{80536531-DF0F-61E5-2CFF-CC4B6B52ACEB}"/>
              </a:ext>
            </a:extLst>
          </p:cNvPr>
          <p:cNvSpPr/>
          <p:nvPr/>
        </p:nvSpPr>
        <p:spPr>
          <a:xfrm>
            <a:off x="11795209" y="6486524"/>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9015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init table</a:t>
            </a:r>
            <a:endParaRPr lang="en-US" sz="1200"/>
          </a:p>
        </p:txBody>
      </p:sp>
      <p:sp>
        <p:nvSpPr>
          <p:cNvPr id="31" name="Hộp Văn bản 30">
            <a:extLst>
              <a:ext uri="{FF2B5EF4-FFF2-40B4-BE49-F238E27FC236}">
                <a16:creationId xmlns:a16="http://schemas.microsoft.com/office/drawing/2014/main" id="{832C896C-3B62-F965-4829-3AE4A580C695}"/>
              </a:ext>
            </a:extLst>
          </p:cNvPr>
          <p:cNvSpPr txBox="1"/>
          <p:nvPr/>
        </p:nvSpPr>
        <p:spPr>
          <a:xfrm>
            <a:off x="11477565" y="6217444"/>
            <a:ext cx="712054" cy="307777"/>
          </a:xfrm>
          <a:prstGeom prst="rect">
            <a:avLst/>
          </a:prstGeom>
          <a:noFill/>
          <a:ln>
            <a:solidFill>
              <a:schemeClr val="accent4"/>
            </a:solidFill>
          </a:ln>
        </p:spPr>
        <p:txBody>
          <a:bodyPr wrap="square" rtlCol="0">
            <a:spAutoFit/>
          </a:bodyPr>
          <a:lstStyle/>
          <a:p>
            <a:r>
              <a:rPr lang="en-US"/>
              <a:t>main.c</a:t>
            </a:r>
          </a:p>
        </p:txBody>
      </p:sp>
      <p:sp>
        <p:nvSpPr>
          <p:cNvPr id="32" name="Hộp Văn bản 31">
            <a:extLst>
              <a:ext uri="{FF2B5EF4-FFF2-40B4-BE49-F238E27FC236}">
                <a16:creationId xmlns:a16="http://schemas.microsoft.com/office/drawing/2014/main" id="{1009B763-8105-7AF8-81D5-07B8D10C054B}"/>
              </a:ext>
            </a:extLst>
          </p:cNvPr>
          <p:cNvSpPr txBox="1"/>
          <p:nvPr/>
        </p:nvSpPr>
        <p:spPr>
          <a:xfrm>
            <a:off x="11477565" y="6547842"/>
            <a:ext cx="712054" cy="307777"/>
          </a:xfrm>
          <a:prstGeom prst="rect">
            <a:avLst/>
          </a:prstGeom>
          <a:noFill/>
          <a:ln>
            <a:solidFill>
              <a:srgbClr val="002060"/>
            </a:solidFill>
          </a:ln>
        </p:spPr>
        <p:txBody>
          <a:bodyPr wrap="square" rtlCol="0">
            <a:spAutoFit/>
          </a:bodyPr>
          <a:lstStyle/>
          <a:p>
            <a:r>
              <a:rPr lang="en-US"/>
              <a:t>table.c</a:t>
            </a:r>
          </a:p>
        </p:txBody>
      </p:sp>
      <p:pic>
        <p:nvPicPr>
          <p:cNvPr id="34" name="Hình ảnh 33">
            <a:extLst>
              <a:ext uri="{FF2B5EF4-FFF2-40B4-BE49-F238E27FC236}">
                <a16:creationId xmlns:a16="http://schemas.microsoft.com/office/drawing/2014/main" id="{27F5B842-BCB6-D392-9C5D-080D41A58AA6}"/>
              </a:ext>
            </a:extLst>
          </p:cNvPr>
          <p:cNvPicPr>
            <a:picLocks noChangeAspect="1"/>
          </p:cNvPicPr>
          <p:nvPr/>
        </p:nvPicPr>
        <p:blipFill>
          <a:blip r:embed="rId3"/>
          <a:stretch>
            <a:fillRect/>
          </a:stretch>
        </p:blipFill>
        <p:spPr>
          <a:xfrm>
            <a:off x="3634840" y="2256629"/>
            <a:ext cx="5404671" cy="1391446"/>
          </a:xfrm>
          <a:prstGeom prst="rect">
            <a:avLst/>
          </a:prstGeom>
          <a:ln>
            <a:solidFill>
              <a:schemeClr val="accent1"/>
            </a:solidFill>
          </a:ln>
        </p:spPr>
      </p:pic>
      <p:pic>
        <p:nvPicPr>
          <p:cNvPr id="38" name="Hình ảnh 37">
            <a:extLst>
              <a:ext uri="{FF2B5EF4-FFF2-40B4-BE49-F238E27FC236}">
                <a16:creationId xmlns:a16="http://schemas.microsoft.com/office/drawing/2014/main" id="{BC9A6747-84A4-E6A8-7F4D-CABF94101974}"/>
              </a:ext>
            </a:extLst>
          </p:cNvPr>
          <p:cNvPicPr>
            <a:picLocks noChangeAspect="1"/>
          </p:cNvPicPr>
          <p:nvPr/>
        </p:nvPicPr>
        <p:blipFill>
          <a:blip r:embed="rId4"/>
          <a:stretch>
            <a:fillRect/>
          </a:stretch>
        </p:blipFill>
        <p:spPr>
          <a:xfrm>
            <a:off x="2291426" y="4598487"/>
            <a:ext cx="7431686" cy="1277321"/>
          </a:xfrm>
          <a:prstGeom prst="rect">
            <a:avLst/>
          </a:prstGeom>
        </p:spPr>
      </p:pic>
      <p:sp>
        <p:nvSpPr>
          <p:cNvPr id="39" name="Mũi tên: Xuống 38">
            <a:extLst>
              <a:ext uri="{FF2B5EF4-FFF2-40B4-BE49-F238E27FC236}">
                <a16:creationId xmlns:a16="http://schemas.microsoft.com/office/drawing/2014/main" id="{F0FD39ED-6F1D-CAD5-A3D2-36F7F234DDB4}"/>
              </a:ext>
            </a:extLst>
          </p:cNvPr>
          <p:cNvSpPr/>
          <p:nvPr/>
        </p:nvSpPr>
        <p:spPr>
          <a:xfrm rot="16200000">
            <a:off x="1411490" y="5025810"/>
            <a:ext cx="704849" cy="4226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i tên: Phải 2">
            <a:hlinkClick r:id="rId5" action="ppaction://hlinksldjump"/>
            <a:extLst>
              <a:ext uri="{FF2B5EF4-FFF2-40B4-BE49-F238E27FC236}">
                <a16:creationId xmlns:a16="http://schemas.microsoft.com/office/drawing/2014/main" id="{6CB58FB4-9568-4E70-EC27-3CE8E3F9271E}"/>
              </a:ext>
            </a:extLst>
          </p:cNvPr>
          <p:cNvSpPr/>
          <p:nvPr/>
        </p:nvSpPr>
        <p:spPr>
          <a:xfrm>
            <a:off x="11833592" y="5837456"/>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05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Creating a node – TOP Node</a:t>
            </a:r>
            <a:endParaRPr lang="en-US" sz="1200"/>
          </a:p>
        </p:txBody>
      </p:sp>
      <p:sp>
        <p:nvSpPr>
          <p:cNvPr id="31" name="Hộp Văn bản 30">
            <a:extLst>
              <a:ext uri="{FF2B5EF4-FFF2-40B4-BE49-F238E27FC236}">
                <a16:creationId xmlns:a16="http://schemas.microsoft.com/office/drawing/2014/main" id="{832C896C-3B62-F965-4829-3AE4A580C695}"/>
              </a:ext>
            </a:extLst>
          </p:cNvPr>
          <p:cNvSpPr txBox="1"/>
          <p:nvPr/>
        </p:nvSpPr>
        <p:spPr>
          <a:xfrm>
            <a:off x="11477565" y="6217444"/>
            <a:ext cx="712054" cy="307777"/>
          </a:xfrm>
          <a:prstGeom prst="rect">
            <a:avLst/>
          </a:prstGeom>
          <a:noFill/>
          <a:ln>
            <a:solidFill>
              <a:schemeClr val="accent4"/>
            </a:solidFill>
          </a:ln>
        </p:spPr>
        <p:txBody>
          <a:bodyPr wrap="square" rtlCol="0">
            <a:spAutoFit/>
          </a:bodyPr>
          <a:lstStyle/>
          <a:p>
            <a:r>
              <a:rPr lang="en-US"/>
              <a:t>main.c</a:t>
            </a:r>
          </a:p>
        </p:txBody>
      </p:sp>
      <p:sp>
        <p:nvSpPr>
          <p:cNvPr id="32" name="Hộp Văn bản 31">
            <a:extLst>
              <a:ext uri="{FF2B5EF4-FFF2-40B4-BE49-F238E27FC236}">
                <a16:creationId xmlns:a16="http://schemas.microsoft.com/office/drawing/2014/main" id="{1009B763-8105-7AF8-81D5-07B8D10C054B}"/>
              </a:ext>
            </a:extLst>
          </p:cNvPr>
          <p:cNvSpPr txBox="1"/>
          <p:nvPr/>
        </p:nvSpPr>
        <p:spPr>
          <a:xfrm>
            <a:off x="11477565" y="6547842"/>
            <a:ext cx="712054" cy="307777"/>
          </a:xfrm>
          <a:prstGeom prst="rect">
            <a:avLst/>
          </a:prstGeom>
          <a:noFill/>
          <a:ln>
            <a:solidFill>
              <a:srgbClr val="002060"/>
            </a:solidFill>
          </a:ln>
        </p:spPr>
        <p:txBody>
          <a:bodyPr wrap="square" rtlCol="0">
            <a:spAutoFit/>
          </a:bodyPr>
          <a:lstStyle/>
          <a:p>
            <a:r>
              <a:rPr lang="en-US"/>
              <a:t>table.c</a:t>
            </a:r>
          </a:p>
        </p:txBody>
      </p:sp>
      <p:sp>
        <p:nvSpPr>
          <p:cNvPr id="39" name="Mũi tên: Xuống 38">
            <a:extLst>
              <a:ext uri="{FF2B5EF4-FFF2-40B4-BE49-F238E27FC236}">
                <a16:creationId xmlns:a16="http://schemas.microsoft.com/office/drawing/2014/main" id="{F0FD39ED-6F1D-CAD5-A3D2-36F7F234DDB4}"/>
              </a:ext>
            </a:extLst>
          </p:cNvPr>
          <p:cNvSpPr/>
          <p:nvPr/>
        </p:nvSpPr>
        <p:spPr>
          <a:xfrm rot="16200000">
            <a:off x="2606551" y="5426471"/>
            <a:ext cx="704849" cy="4226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ình ảnh 4">
            <a:extLst>
              <a:ext uri="{FF2B5EF4-FFF2-40B4-BE49-F238E27FC236}">
                <a16:creationId xmlns:a16="http://schemas.microsoft.com/office/drawing/2014/main" id="{518295BE-C2F6-1659-1572-BCFE092DD89D}"/>
              </a:ext>
            </a:extLst>
          </p:cNvPr>
          <p:cNvPicPr>
            <a:picLocks noChangeAspect="1"/>
          </p:cNvPicPr>
          <p:nvPr/>
        </p:nvPicPr>
        <p:blipFill>
          <a:blip r:embed="rId3"/>
          <a:stretch>
            <a:fillRect/>
          </a:stretch>
        </p:blipFill>
        <p:spPr>
          <a:xfrm>
            <a:off x="2176103" y="1442633"/>
            <a:ext cx="7407349" cy="2376891"/>
          </a:xfrm>
          <a:prstGeom prst="rect">
            <a:avLst/>
          </a:prstGeom>
          <a:solidFill>
            <a:schemeClr val="accent2"/>
          </a:solidFill>
          <a:ln>
            <a:solidFill>
              <a:schemeClr val="accent1"/>
            </a:solidFill>
          </a:ln>
        </p:spPr>
      </p:pic>
      <p:pic>
        <p:nvPicPr>
          <p:cNvPr id="7" name="Hình ảnh 6">
            <a:extLst>
              <a:ext uri="{FF2B5EF4-FFF2-40B4-BE49-F238E27FC236}">
                <a16:creationId xmlns:a16="http://schemas.microsoft.com/office/drawing/2014/main" id="{231E375E-B675-1467-F8D0-4133767E92E5}"/>
              </a:ext>
            </a:extLst>
          </p:cNvPr>
          <p:cNvPicPr>
            <a:picLocks noChangeAspect="1"/>
          </p:cNvPicPr>
          <p:nvPr/>
        </p:nvPicPr>
        <p:blipFill>
          <a:blip r:embed="rId4"/>
          <a:stretch>
            <a:fillRect/>
          </a:stretch>
        </p:blipFill>
        <p:spPr>
          <a:xfrm>
            <a:off x="3290988" y="4515701"/>
            <a:ext cx="5753127" cy="1799332"/>
          </a:xfrm>
          <a:prstGeom prst="rect">
            <a:avLst/>
          </a:prstGeom>
        </p:spPr>
      </p:pic>
      <p:sp>
        <p:nvSpPr>
          <p:cNvPr id="3" name="Mũi tên: Phải 2">
            <a:hlinkClick r:id="rId5" action="ppaction://hlinksldjump"/>
            <a:extLst>
              <a:ext uri="{FF2B5EF4-FFF2-40B4-BE49-F238E27FC236}">
                <a16:creationId xmlns:a16="http://schemas.microsoft.com/office/drawing/2014/main" id="{88C9A499-24E7-D068-6E2F-89F40D8566EF}"/>
              </a:ext>
            </a:extLst>
          </p:cNvPr>
          <p:cNvSpPr/>
          <p:nvPr/>
        </p:nvSpPr>
        <p:spPr>
          <a:xfrm>
            <a:off x="11833592" y="5837456"/>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83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Creating a node</a:t>
            </a:r>
            <a:endParaRPr lang="en-US" sz="1200"/>
          </a:p>
        </p:txBody>
      </p:sp>
      <p:sp>
        <p:nvSpPr>
          <p:cNvPr id="31" name="Hộp Văn bản 30">
            <a:extLst>
              <a:ext uri="{FF2B5EF4-FFF2-40B4-BE49-F238E27FC236}">
                <a16:creationId xmlns:a16="http://schemas.microsoft.com/office/drawing/2014/main" id="{832C896C-3B62-F965-4829-3AE4A580C695}"/>
              </a:ext>
            </a:extLst>
          </p:cNvPr>
          <p:cNvSpPr txBox="1"/>
          <p:nvPr/>
        </p:nvSpPr>
        <p:spPr>
          <a:xfrm>
            <a:off x="11477565" y="6217444"/>
            <a:ext cx="712054" cy="307777"/>
          </a:xfrm>
          <a:prstGeom prst="rect">
            <a:avLst/>
          </a:prstGeom>
          <a:noFill/>
          <a:ln>
            <a:solidFill>
              <a:schemeClr val="accent4"/>
            </a:solidFill>
          </a:ln>
        </p:spPr>
        <p:txBody>
          <a:bodyPr wrap="square" rtlCol="0">
            <a:spAutoFit/>
          </a:bodyPr>
          <a:lstStyle/>
          <a:p>
            <a:r>
              <a:rPr lang="en-US"/>
              <a:t>main.c</a:t>
            </a:r>
          </a:p>
        </p:txBody>
      </p:sp>
      <p:sp>
        <p:nvSpPr>
          <p:cNvPr id="32" name="Hộp Văn bản 31">
            <a:extLst>
              <a:ext uri="{FF2B5EF4-FFF2-40B4-BE49-F238E27FC236}">
                <a16:creationId xmlns:a16="http://schemas.microsoft.com/office/drawing/2014/main" id="{1009B763-8105-7AF8-81D5-07B8D10C054B}"/>
              </a:ext>
            </a:extLst>
          </p:cNvPr>
          <p:cNvSpPr txBox="1"/>
          <p:nvPr/>
        </p:nvSpPr>
        <p:spPr>
          <a:xfrm>
            <a:off x="11477565" y="6547842"/>
            <a:ext cx="712054" cy="307777"/>
          </a:xfrm>
          <a:prstGeom prst="rect">
            <a:avLst/>
          </a:prstGeom>
          <a:noFill/>
          <a:ln>
            <a:solidFill>
              <a:srgbClr val="002060"/>
            </a:solidFill>
          </a:ln>
        </p:spPr>
        <p:txBody>
          <a:bodyPr wrap="square" rtlCol="0">
            <a:spAutoFit/>
          </a:bodyPr>
          <a:lstStyle/>
          <a:p>
            <a:r>
              <a:rPr lang="en-US"/>
              <a:t>table.c</a:t>
            </a:r>
          </a:p>
        </p:txBody>
      </p:sp>
      <p:pic>
        <p:nvPicPr>
          <p:cNvPr id="10" name="Hình ảnh 9">
            <a:extLst>
              <a:ext uri="{FF2B5EF4-FFF2-40B4-BE49-F238E27FC236}">
                <a16:creationId xmlns:a16="http://schemas.microsoft.com/office/drawing/2014/main" id="{B22A11F5-7163-9808-E96E-E9F435E81957}"/>
              </a:ext>
            </a:extLst>
          </p:cNvPr>
          <p:cNvPicPr>
            <a:picLocks noChangeAspect="1"/>
          </p:cNvPicPr>
          <p:nvPr/>
        </p:nvPicPr>
        <p:blipFill>
          <a:blip r:embed="rId3"/>
          <a:stretch>
            <a:fillRect/>
          </a:stretch>
        </p:blipFill>
        <p:spPr>
          <a:xfrm>
            <a:off x="6609571" y="0"/>
            <a:ext cx="5582429" cy="3238952"/>
          </a:xfrm>
          <a:prstGeom prst="rect">
            <a:avLst/>
          </a:prstGeom>
          <a:ln>
            <a:solidFill>
              <a:schemeClr val="accent2"/>
            </a:solidFill>
          </a:ln>
        </p:spPr>
      </p:pic>
      <p:pic>
        <p:nvPicPr>
          <p:cNvPr id="12" name="Hình ảnh 11">
            <a:extLst>
              <a:ext uri="{FF2B5EF4-FFF2-40B4-BE49-F238E27FC236}">
                <a16:creationId xmlns:a16="http://schemas.microsoft.com/office/drawing/2014/main" id="{D814BC23-0D22-DCD8-D6D4-0793EA7B3809}"/>
              </a:ext>
            </a:extLst>
          </p:cNvPr>
          <p:cNvPicPr>
            <a:picLocks noChangeAspect="1"/>
          </p:cNvPicPr>
          <p:nvPr/>
        </p:nvPicPr>
        <p:blipFill>
          <a:blip r:embed="rId4"/>
          <a:stretch>
            <a:fillRect/>
          </a:stretch>
        </p:blipFill>
        <p:spPr>
          <a:xfrm>
            <a:off x="6609571" y="3429000"/>
            <a:ext cx="4686954" cy="3400900"/>
          </a:xfrm>
          <a:prstGeom prst="rect">
            <a:avLst/>
          </a:prstGeom>
        </p:spPr>
      </p:pic>
      <p:pic>
        <p:nvPicPr>
          <p:cNvPr id="14" name="Hình ảnh 13">
            <a:extLst>
              <a:ext uri="{FF2B5EF4-FFF2-40B4-BE49-F238E27FC236}">
                <a16:creationId xmlns:a16="http://schemas.microsoft.com/office/drawing/2014/main" id="{A9806D65-A081-0192-2E88-CADB30A69912}"/>
              </a:ext>
            </a:extLst>
          </p:cNvPr>
          <p:cNvPicPr>
            <a:picLocks noChangeAspect="1"/>
          </p:cNvPicPr>
          <p:nvPr/>
        </p:nvPicPr>
        <p:blipFill>
          <a:blip r:embed="rId5"/>
          <a:stretch>
            <a:fillRect/>
          </a:stretch>
        </p:blipFill>
        <p:spPr>
          <a:xfrm>
            <a:off x="228825" y="1123949"/>
            <a:ext cx="5503435" cy="5093495"/>
          </a:xfrm>
          <a:prstGeom prst="rect">
            <a:avLst/>
          </a:prstGeom>
        </p:spPr>
      </p:pic>
      <p:sp>
        <p:nvSpPr>
          <p:cNvPr id="15" name="Mũi tên: Xuống 14">
            <a:extLst>
              <a:ext uri="{FF2B5EF4-FFF2-40B4-BE49-F238E27FC236}">
                <a16:creationId xmlns:a16="http://schemas.microsoft.com/office/drawing/2014/main" id="{ED80717C-8C69-E610-BEF5-A3B1800D46F6}"/>
              </a:ext>
            </a:extLst>
          </p:cNvPr>
          <p:cNvSpPr/>
          <p:nvPr/>
        </p:nvSpPr>
        <p:spPr>
          <a:xfrm rot="16200000">
            <a:off x="5954913" y="5183472"/>
            <a:ext cx="704849" cy="4226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i tên: Phải 2">
            <a:hlinkClick r:id="rId6" action="ppaction://hlinksldjump"/>
            <a:extLst>
              <a:ext uri="{FF2B5EF4-FFF2-40B4-BE49-F238E27FC236}">
                <a16:creationId xmlns:a16="http://schemas.microsoft.com/office/drawing/2014/main" id="{87C90EE3-8049-9C55-C5E9-D836A4D91323}"/>
              </a:ext>
            </a:extLst>
          </p:cNvPr>
          <p:cNvSpPr/>
          <p:nvPr/>
        </p:nvSpPr>
        <p:spPr>
          <a:xfrm>
            <a:off x="11833592" y="5837456"/>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05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Creating a node</a:t>
            </a:r>
            <a:endParaRPr lang="en-US" sz="1200"/>
          </a:p>
        </p:txBody>
      </p:sp>
      <p:sp>
        <p:nvSpPr>
          <p:cNvPr id="31" name="Hộp Văn bản 30">
            <a:extLst>
              <a:ext uri="{FF2B5EF4-FFF2-40B4-BE49-F238E27FC236}">
                <a16:creationId xmlns:a16="http://schemas.microsoft.com/office/drawing/2014/main" id="{832C896C-3B62-F965-4829-3AE4A580C695}"/>
              </a:ext>
            </a:extLst>
          </p:cNvPr>
          <p:cNvSpPr txBox="1"/>
          <p:nvPr/>
        </p:nvSpPr>
        <p:spPr>
          <a:xfrm>
            <a:off x="11477565" y="6217444"/>
            <a:ext cx="712054" cy="307777"/>
          </a:xfrm>
          <a:prstGeom prst="rect">
            <a:avLst/>
          </a:prstGeom>
          <a:noFill/>
          <a:ln>
            <a:solidFill>
              <a:schemeClr val="accent4"/>
            </a:solidFill>
          </a:ln>
        </p:spPr>
        <p:txBody>
          <a:bodyPr wrap="square" rtlCol="0">
            <a:spAutoFit/>
          </a:bodyPr>
          <a:lstStyle/>
          <a:p>
            <a:r>
              <a:rPr lang="en-US"/>
              <a:t>main.c</a:t>
            </a:r>
          </a:p>
        </p:txBody>
      </p:sp>
      <p:sp>
        <p:nvSpPr>
          <p:cNvPr id="32" name="Hộp Văn bản 31">
            <a:extLst>
              <a:ext uri="{FF2B5EF4-FFF2-40B4-BE49-F238E27FC236}">
                <a16:creationId xmlns:a16="http://schemas.microsoft.com/office/drawing/2014/main" id="{1009B763-8105-7AF8-81D5-07B8D10C054B}"/>
              </a:ext>
            </a:extLst>
          </p:cNvPr>
          <p:cNvSpPr txBox="1"/>
          <p:nvPr/>
        </p:nvSpPr>
        <p:spPr>
          <a:xfrm>
            <a:off x="11477565" y="6547842"/>
            <a:ext cx="712054" cy="307777"/>
          </a:xfrm>
          <a:prstGeom prst="rect">
            <a:avLst/>
          </a:prstGeom>
          <a:noFill/>
          <a:ln>
            <a:solidFill>
              <a:srgbClr val="002060"/>
            </a:solidFill>
          </a:ln>
        </p:spPr>
        <p:txBody>
          <a:bodyPr wrap="square" rtlCol="0">
            <a:spAutoFit/>
          </a:bodyPr>
          <a:lstStyle/>
          <a:p>
            <a:r>
              <a:rPr lang="en-US"/>
              <a:t>table.c</a:t>
            </a:r>
          </a:p>
        </p:txBody>
      </p:sp>
      <p:sp>
        <p:nvSpPr>
          <p:cNvPr id="3" name="Mũi tên: Phải 2">
            <a:hlinkClick r:id="rId3" action="ppaction://hlinksldjump"/>
            <a:extLst>
              <a:ext uri="{FF2B5EF4-FFF2-40B4-BE49-F238E27FC236}">
                <a16:creationId xmlns:a16="http://schemas.microsoft.com/office/drawing/2014/main" id="{87C90EE3-8049-9C55-C5E9-D836A4D91323}"/>
              </a:ext>
            </a:extLst>
          </p:cNvPr>
          <p:cNvSpPr/>
          <p:nvPr/>
        </p:nvSpPr>
        <p:spPr>
          <a:xfrm>
            <a:off x="11833592" y="5837456"/>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5" name="Hình ảnh 4">
            <a:extLst>
              <a:ext uri="{FF2B5EF4-FFF2-40B4-BE49-F238E27FC236}">
                <a16:creationId xmlns:a16="http://schemas.microsoft.com/office/drawing/2014/main" id="{A41353B5-F7B7-29DA-867E-D5605947A331}"/>
              </a:ext>
            </a:extLst>
          </p:cNvPr>
          <p:cNvPicPr>
            <a:picLocks noChangeAspect="1"/>
          </p:cNvPicPr>
          <p:nvPr/>
        </p:nvPicPr>
        <p:blipFill>
          <a:blip r:embed="rId4"/>
          <a:stretch>
            <a:fillRect/>
          </a:stretch>
        </p:blipFill>
        <p:spPr>
          <a:xfrm>
            <a:off x="2979951" y="788894"/>
            <a:ext cx="5944973" cy="6066725"/>
          </a:xfrm>
          <a:prstGeom prst="rect">
            <a:avLst/>
          </a:prstGeom>
        </p:spPr>
      </p:pic>
    </p:spTree>
    <p:extLst>
      <p:ext uri="{BB962C8B-B14F-4D97-AF65-F5344CB8AC3E}">
        <p14:creationId xmlns:p14="http://schemas.microsoft.com/office/powerpoint/2010/main" val="230407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routing table – Deleting a node</a:t>
            </a:r>
            <a:endParaRPr lang="en-US" sz="1200"/>
          </a:p>
        </p:txBody>
      </p:sp>
      <p:sp>
        <p:nvSpPr>
          <p:cNvPr id="31" name="Hộp Văn bản 30">
            <a:extLst>
              <a:ext uri="{FF2B5EF4-FFF2-40B4-BE49-F238E27FC236}">
                <a16:creationId xmlns:a16="http://schemas.microsoft.com/office/drawing/2014/main" id="{832C896C-3B62-F965-4829-3AE4A580C695}"/>
              </a:ext>
            </a:extLst>
          </p:cNvPr>
          <p:cNvSpPr txBox="1"/>
          <p:nvPr/>
        </p:nvSpPr>
        <p:spPr>
          <a:xfrm>
            <a:off x="11477565" y="6217444"/>
            <a:ext cx="712054" cy="307777"/>
          </a:xfrm>
          <a:prstGeom prst="rect">
            <a:avLst/>
          </a:prstGeom>
          <a:noFill/>
          <a:ln>
            <a:solidFill>
              <a:schemeClr val="accent4"/>
            </a:solidFill>
          </a:ln>
        </p:spPr>
        <p:txBody>
          <a:bodyPr wrap="square" rtlCol="0">
            <a:spAutoFit/>
          </a:bodyPr>
          <a:lstStyle/>
          <a:p>
            <a:r>
              <a:rPr lang="en-US"/>
              <a:t>main.c</a:t>
            </a:r>
          </a:p>
        </p:txBody>
      </p:sp>
      <p:sp>
        <p:nvSpPr>
          <p:cNvPr id="32" name="Hộp Văn bản 31">
            <a:extLst>
              <a:ext uri="{FF2B5EF4-FFF2-40B4-BE49-F238E27FC236}">
                <a16:creationId xmlns:a16="http://schemas.microsoft.com/office/drawing/2014/main" id="{1009B763-8105-7AF8-81D5-07B8D10C054B}"/>
              </a:ext>
            </a:extLst>
          </p:cNvPr>
          <p:cNvSpPr txBox="1"/>
          <p:nvPr/>
        </p:nvSpPr>
        <p:spPr>
          <a:xfrm>
            <a:off x="11477565" y="6547842"/>
            <a:ext cx="712054" cy="307777"/>
          </a:xfrm>
          <a:prstGeom prst="rect">
            <a:avLst/>
          </a:prstGeom>
          <a:noFill/>
          <a:ln>
            <a:solidFill>
              <a:srgbClr val="002060"/>
            </a:solidFill>
          </a:ln>
        </p:spPr>
        <p:txBody>
          <a:bodyPr wrap="square" rtlCol="0">
            <a:spAutoFit/>
          </a:bodyPr>
          <a:lstStyle/>
          <a:p>
            <a:r>
              <a:rPr lang="en-US"/>
              <a:t>table.c</a:t>
            </a:r>
          </a:p>
        </p:txBody>
      </p:sp>
      <p:sp>
        <p:nvSpPr>
          <p:cNvPr id="3" name="Mũi tên: Phải 2">
            <a:hlinkClick r:id="rId3" action="ppaction://hlinksldjump"/>
            <a:extLst>
              <a:ext uri="{FF2B5EF4-FFF2-40B4-BE49-F238E27FC236}">
                <a16:creationId xmlns:a16="http://schemas.microsoft.com/office/drawing/2014/main" id="{87C90EE3-8049-9C55-C5E9-D836A4D91323}"/>
              </a:ext>
            </a:extLst>
          </p:cNvPr>
          <p:cNvSpPr/>
          <p:nvPr/>
        </p:nvSpPr>
        <p:spPr>
          <a:xfrm>
            <a:off x="11833592" y="5837456"/>
            <a:ext cx="283720" cy="245785"/>
          </a:xfrm>
          <a:prstGeom prst="rightArrow">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6" name="Hình ảnh 5">
            <a:extLst>
              <a:ext uri="{FF2B5EF4-FFF2-40B4-BE49-F238E27FC236}">
                <a16:creationId xmlns:a16="http://schemas.microsoft.com/office/drawing/2014/main" id="{7A59241A-7CDB-4B86-5409-3D4544A013B1}"/>
              </a:ext>
            </a:extLst>
          </p:cNvPr>
          <p:cNvPicPr>
            <a:picLocks noChangeAspect="1"/>
          </p:cNvPicPr>
          <p:nvPr/>
        </p:nvPicPr>
        <p:blipFill>
          <a:blip r:embed="rId4"/>
          <a:stretch>
            <a:fillRect/>
          </a:stretch>
        </p:blipFill>
        <p:spPr>
          <a:xfrm>
            <a:off x="2417175" y="849438"/>
            <a:ext cx="6762895" cy="5852292"/>
          </a:xfrm>
          <a:prstGeom prst="rect">
            <a:avLst/>
          </a:prstGeom>
        </p:spPr>
      </p:pic>
    </p:spTree>
    <p:extLst>
      <p:ext uri="{BB962C8B-B14F-4D97-AF65-F5344CB8AC3E}">
        <p14:creationId xmlns:p14="http://schemas.microsoft.com/office/powerpoint/2010/main" val="271091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definitions : Disadvantages</a:t>
            </a:r>
            <a:endParaRPr lang="en-US" sz="1200"/>
          </a:p>
        </p:txBody>
      </p:sp>
      <p:sp>
        <p:nvSpPr>
          <p:cNvPr id="3" name="Hộp Văn bản 2">
            <a:extLst>
              <a:ext uri="{FF2B5EF4-FFF2-40B4-BE49-F238E27FC236}">
                <a16:creationId xmlns:a16="http://schemas.microsoft.com/office/drawing/2014/main" id="{0482E78F-9562-F918-CD8A-F0F84BFF7177}"/>
              </a:ext>
            </a:extLst>
          </p:cNvPr>
          <p:cNvSpPr txBox="1"/>
          <p:nvPr/>
        </p:nvSpPr>
        <p:spPr>
          <a:xfrm>
            <a:off x="114300" y="876574"/>
            <a:ext cx="11963400" cy="3539430"/>
          </a:xfrm>
          <a:prstGeom prst="rect">
            <a:avLst/>
          </a:prstGeom>
          <a:noFill/>
        </p:spPr>
        <p:txBody>
          <a:bodyPr wrap="square" rtlCol="0">
            <a:spAutoFit/>
          </a:bodyPr>
          <a:lstStyle/>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Memory overhead: </a:t>
            </a:r>
            <a:r>
              <a:rPr lang="en-US" sz="2800">
                <a:latin typeface="Calibri" panose="020F0502020204030204" pitchFamily="34" charset="0"/>
                <a:ea typeface="Calibri" panose="020F0502020204030204" pitchFamily="34" charset="0"/>
                <a:cs typeface="Calibri" panose="020F0502020204030204" pitchFamily="34" charset="0"/>
              </a:rPr>
              <a:t>require a significant amount of memory to store, especially if they are very large. </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Imbalanced trees: </a:t>
            </a:r>
            <a:r>
              <a:rPr lang="en-US" sz="2800">
                <a:latin typeface="Calibri" panose="020F0502020204030204" pitchFamily="34" charset="0"/>
                <a:ea typeface="Calibri" panose="020F0502020204030204" pitchFamily="34" charset="0"/>
                <a:cs typeface="Calibri" panose="020F0502020204030204" pitchFamily="34" charset="0"/>
              </a:rPr>
              <a:t>non balanced tree can result in uneven search times</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Complexity: </a:t>
            </a:r>
            <a:r>
              <a:rPr lang="en-US" sz="2800">
                <a:latin typeface="Calibri" panose="020F0502020204030204" pitchFamily="34" charset="0"/>
                <a:ea typeface="Calibri" panose="020F0502020204030204" pitchFamily="34" charset="0"/>
                <a:cs typeface="Calibri" panose="020F0502020204030204" pitchFamily="34" charset="0"/>
              </a:rPr>
              <a:t>can be difficult to understand and implement correctly.</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Limited flexibility: </a:t>
            </a:r>
            <a:r>
              <a:rPr lang="en-US" sz="2800">
                <a:latin typeface="Calibri" panose="020F0502020204030204" pitchFamily="34" charset="0"/>
                <a:ea typeface="Calibri" panose="020F0502020204030204" pitchFamily="34" charset="0"/>
                <a:cs typeface="Calibri" panose="020F0502020204030204" pitchFamily="34" charset="0"/>
              </a:rPr>
              <a:t>While trees are flexible in terms of size and structure, they are not as flexible as other data structures like hash tables.</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Inefficient for certain operations: </a:t>
            </a:r>
            <a:r>
              <a:rPr lang="en-US" sz="2800">
                <a:latin typeface="Calibri" panose="020F0502020204030204" pitchFamily="34" charset="0"/>
                <a:ea typeface="Calibri" panose="020F0502020204030204" pitchFamily="34" charset="0"/>
                <a:cs typeface="Calibri" panose="020F0502020204030204" pitchFamily="34" charset="0"/>
              </a:rPr>
              <a:t>inefficient for other operations like sorting or grouping.</a:t>
            </a:r>
          </a:p>
        </p:txBody>
      </p:sp>
    </p:spTree>
    <p:extLst>
      <p:ext uri="{BB962C8B-B14F-4D97-AF65-F5344CB8AC3E}">
        <p14:creationId xmlns:p14="http://schemas.microsoft.com/office/powerpoint/2010/main" val="1651684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07AEC7-642C-153B-071E-4506E7EBE7E9}"/>
              </a:ext>
            </a:extLst>
          </p:cNvPr>
          <p:cNvSpPr>
            <a:spLocks noGrp="1"/>
          </p:cNvSpPr>
          <p:nvPr>
            <p:ph type="title"/>
          </p:nvPr>
        </p:nvSpPr>
        <p:spPr/>
        <p:txBody>
          <a:bodyPr/>
          <a:lstStyle/>
          <a:p>
            <a:r>
              <a:rPr lang="en-US"/>
              <a:t>4.</a:t>
            </a:r>
          </a:p>
        </p:txBody>
      </p:sp>
      <p:sp>
        <p:nvSpPr>
          <p:cNvPr id="3" name="Tiêu đề 1">
            <a:extLst>
              <a:ext uri="{FF2B5EF4-FFF2-40B4-BE49-F238E27FC236}">
                <a16:creationId xmlns:a16="http://schemas.microsoft.com/office/drawing/2014/main" id="{21334938-267D-086E-12B8-9B8B450ACAD5}"/>
              </a:ext>
            </a:extLst>
          </p:cNvPr>
          <p:cNvSpPr txBox="1">
            <a:spLocks/>
          </p:cNvSpPr>
          <p:nvPr/>
        </p:nvSpPr>
        <p:spPr>
          <a:xfrm>
            <a:off x="5504329" y="2668567"/>
            <a:ext cx="6060142" cy="97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ebas Neue"/>
              <a:buNone/>
              <a:defRPr sz="13333" b="1"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rPr lang="en-US" sz="6000">
                <a:solidFill>
                  <a:schemeClr val="bg1"/>
                </a:solidFill>
              </a:rPr>
              <a:t>Avl tree</a:t>
            </a:r>
            <a:endParaRPr lang="en-US" sz="6000"/>
          </a:p>
        </p:txBody>
      </p:sp>
    </p:spTree>
    <p:extLst>
      <p:ext uri="{BB962C8B-B14F-4D97-AF65-F5344CB8AC3E}">
        <p14:creationId xmlns:p14="http://schemas.microsoft.com/office/powerpoint/2010/main" val="3103485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definition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0" y="936378"/>
            <a:ext cx="11964629" cy="4832092"/>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An AVL tree </a:t>
            </a:r>
            <a:r>
              <a:rPr lang="en-US" sz="2800" b="1">
                <a:latin typeface="Calibri" panose="020F0502020204030204" pitchFamily="34" charset="0"/>
                <a:ea typeface="Calibri" panose="020F0502020204030204" pitchFamily="34" charset="0"/>
                <a:cs typeface="Calibri" panose="020F0502020204030204" pitchFamily="34" charset="0"/>
              </a:rPr>
              <a:t>defined as a self-balancing Binary Search Tree (BST) </a:t>
            </a:r>
            <a:r>
              <a:rPr lang="en-US" sz="2800">
                <a:latin typeface="Calibri" panose="020F0502020204030204" pitchFamily="34" charset="0"/>
                <a:ea typeface="Calibri" panose="020F0502020204030204" pitchFamily="34" charset="0"/>
                <a:cs typeface="Calibri" panose="020F0502020204030204" pitchFamily="34" charset="0"/>
              </a:rPr>
              <a:t>where the difference between height of left and right subtrees for any node cannot be more than one:</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Each node has at most 2 child (Left child &amp; Right child)</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Each node has key and data</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Right child node key &gt; Parent child node key</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Left child node key &lt; Parent child node key</a:t>
            </a:r>
          </a:p>
          <a:p>
            <a:pPr marL="457200" indent="-457200">
              <a:buFontTx/>
              <a:buChar char="-"/>
            </a:pPr>
            <a:r>
              <a:rPr lang="en-US" sz="2800">
                <a:latin typeface="Calibri" panose="020F0502020204030204" pitchFamily="34" charset="0"/>
                <a:ea typeface="Calibri" panose="020F0502020204030204" pitchFamily="34" charset="0"/>
                <a:cs typeface="Calibri" panose="020F0502020204030204" pitchFamily="34" charset="0"/>
              </a:rPr>
              <a:t>Heights of left and right subtrees &lt;= 1</a:t>
            </a:r>
          </a:p>
          <a:p>
            <a:pPr marL="457200" indent="-457200">
              <a:buFontTx/>
              <a:buChar char="-"/>
            </a:pPr>
            <a:endParaRPr lang="en-US" sz="2800">
              <a:latin typeface="Calibri" panose="020F0502020204030204" pitchFamily="34" charset="0"/>
              <a:ea typeface="Calibri" panose="020F0502020204030204" pitchFamily="34" charset="0"/>
              <a:cs typeface="Calibri" panose="020F0502020204030204" pitchFamily="34" charset="0"/>
            </a:endParaRPr>
          </a:p>
          <a:p>
            <a:r>
              <a:rPr lang="en-US" sz="2800" b="1">
                <a:latin typeface="Calibri" panose="020F0502020204030204" pitchFamily="34" charset="0"/>
                <a:ea typeface="Calibri" panose="020F0502020204030204" pitchFamily="34" charset="0"/>
                <a:cs typeface="Calibri" panose="020F0502020204030204" pitchFamily="34" charset="0"/>
              </a:rPr>
              <a:t>Handle same value node:</a:t>
            </a:r>
          </a:p>
          <a:p>
            <a:r>
              <a:rPr lang="en-US" sz="2800">
                <a:latin typeface="Calibri" panose="020F0502020204030204" pitchFamily="34" charset="0"/>
                <a:ea typeface="Calibri" panose="020F0502020204030204" pitchFamily="34" charset="0"/>
                <a:cs typeface="Calibri" panose="020F0502020204030204" pitchFamily="34" charset="0"/>
              </a:rPr>
              <a:t>Left or right or reject but be consistent </a:t>
            </a:r>
          </a:p>
        </p:txBody>
      </p:sp>
      <p:pic>
        <p:nvPicPr>
          <p:cNvPr id="1026" name="Picture 2" descr="AVL tree">
            <a:extLst>
              <a:ext uri="{FF2B5EF4-FFF2-40B4-BE49-F238E27FC236}">
                <a16:creationId xmlns:a16="http://schemas.microsoft.com/office/drawing/2014/main" id="{859FB6D7-979E-3B52-EA2F-B5A2FD4D5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638" y="2924175"/>
            <a:ext cx="3397653"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160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definition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0" y="936378"/>
            <a:ext cx="11964629" cy="954107"/>
          </a:xfrm>
          <a:prstGeom prst="rect">
            <a:avLst/>
          </a:prstGeom>
          <a:noFill/>
        </p:spPr>
        <p:txBody>
          <a:bodyPr wrap="square" rtlCol="0">
            <a:spAutoFit/>
          </a:bodyPr>
          <a:lstStyle/>
          <a:p>
            <a:r>
              <a:rPr lang="en-US" sz="2800" b="1">
                <a:latin typeface="Calibri" panose="020F0502020204030204" pitchFamily="34" charset="0"/>
                <a:ea typeface="Calibri" panose="020F0502020204030204" pitchFamily="34" charset="0"/>
                <a:cs typeface="Calibri" panose="020F0502020204030204" pitchFamily="34" charset="0"/>
              </a:rPr>
              <a:t>Height</a:t>
            </a:r>
            <a:r>
              <a:rPr lang="en-US" sz="2800">
                <a:latin typeface="Calibri" panose="020F0502020204030204" pitchFamily="34" charset="0"/>
                <a:ea typeface="Calibri" panose="020F0502020204030204" pitchFamily="34" charset="0"/>
                <a:cs typeface="Calibri" panose="020F0502020204030204" pitchFamily="34" charset="0"/>
              </a:rPr>
              <a:t>: is the longest road from this node to null node</a:t>
            </a:r>
          </a:p>
          <a:p>
            <a:r>
              <a:rPr lang="en-US" sz="2800" b="1">
                <a:latin typeface="Calibri" panose="020F0502020204030204" pitchFamily="34" charset="0"/>
                <a:ea typeface="Calibri" panose="020F0502020204030204" pitchFamily="34" charset="0"/>
                <a:cs typeface="Calibri" panose="020F0502020204030204" pitchFamily="34" charset="0"/>
              </a:rPr>
              <a:t>Balance factor</a:t>
            </a:r>
            <a:r>
              <a:rPr lang="en-US" sz="2800">
                <a:latin typeface="Calibri" panose="020F0502020204030204" pitchFamily="34" charset="0"/>
                <a:ea typeface="Calibri" panose="020F0502020204030204" pitchFamily="34" charset="0"/>
                <a:cs typeface="Calibri" panose="020F0502020204030204" pitchFamily="34" charset="0"/>
              </a:rPr>
              <a:t>: difference between height of left subtree and right subtree</a:t>
            </a:r>
          </a:p>
        </p:txBody>
      </p:sp>
      <p:pic>
        <p:nvPicPr>
          <p:cNvPr id="11" name="Hình ảnh 10">
            <a:extLst>
              <a:ext uri="{FF2B5EF4-FFF2-40B4-BE49-F238E27FC236}">
                <a16:creationId xmlns:a16="http://schemas.microsoft.com/office/drawing/2014/main" id="{6599D206-7110-843A-4FBD-96B215E4380A}"/>
              </a:ext>
            </a:extLst>
          </p:cNvPr>
          <p:cNvPicPr>
            <a:picLocks noChangeAspect="1"/>
          </p:cNvPicPr>
          <p:nvPr/>
        </p:nvPicPr>
        <p:blipFill>
          <a:blip r:embed="rId3"/>
          <a:stretch>
            <a:fillRect/>
          </a:stretch>
        </p:blipFill>
        <p:spPr>
          <a:xfrm>
            <a:off x="114299" y="2273367"/>
            <a:ext cx="11964213" cy="4308407"/>
          </a:xfrm>
          <a:prstGeom prst="rect">
            <a:avLst/>
          </a:prstGeom>
        </p:spPr>
      </p:pic>
    </p:spTree>
    <p:extLst>
      <p:ext uri="{BB962C8B-B14F-4D97-AF65-F5344CB8AC3E}">
        <p14:creationId xmlns:p14="http://schemas.microsoft.com/office/powerpoint/2010/main" val="3079594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demo</a:t>
            </a:r>
            <a:endParaRPr lang="en-US" sz="1200"/>
          </a:p>
        </p:txBody>
      </p:sp>
      <p:sp>
        <p:nvSpPr>
          <p:cNvPr id="13" name="Hình Bầu dục 12">
            <a:extLst>
              <a:ext uri="{FF2B5EF4-FFF2-40B4-BE49-F238E27FC236}">
                <a16:creationId xmlns:a16="http://schemas.microsoft.com/office/drawing/2014/main" id="{A113CC9B-FF8B-D913-56C3-5708377944D3}"/>
              </a:ext>
            </a:extLst>
          </p:cNvPr>
          <p:cNvSpPr/>
          <p:nvPr/>
        </p:nvSpPr>
        <p:spPr>
          <a:xfrm>
            <a:off x="5760243" y="1562100"/>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ysClr val="windowText" lastClr="000000"/>
                </a:solidFill>
              </a:rPr>
              <a:t>10</a:t>
            </a:r>
          </a:p>
        </p:txBody>
      </p:sp>
      <p:sp>
        <p:nvSpPr>
          <p:cNvPr id="14" name="Mũi tên: Phải 13">
            <a:extLst>
              <a:ext uri="{FF2B5EF4-FFF2-40B4-BE49-F238E27FC236}">
                <a16:creationId xmlns:a16="http://schemas.microsoft.com/office/drawing/2014/main" id="{04CD3B20-4C1A-0439-8EBB-F385EDDAD428}"/>
              </a:ext>
            </a:extLst>
          </p:cNvPr>
          <p:cNvSpPr/>
          <p:nvPr/>
        </p:nvSpPr>
        <p:spPr>
          <a:xfrm>
            <a:off x="10029825" y="5610225"/>
            <a:ext cx="1962150" cy="1038225"/>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t>INSERT 15</a:t>
            </a:r>
          </a:p>
        </p:txBody>
      </p:sp>
      <p:sp>
        <p:nvSpPr>
          <p:cNvPr id="3" name="Hộp Văn bản 2">
            <a:extLst>
              <a:ext uri="{FF2B5EF4-FFF2-40B4-BE49-F238E27FC236}">
                <a16:creationId xmlns:a16="http://schemas.microsoft.com/office/drawing/2014/main" id="{F4414B3B-11CC-C647-0631-0E8BFCA0E7CF}"/>
              </a:ext>
            </a:extLst>
          </p:cNvPr>
          <p:cNvSpPr txBox="1"/>
          <p:nvPr/>
        </p:nvSpPr>
        <p:spPr>
          <a:xfrm>
            <a:off x="5953973" y="1254323"/>
            <a:ext cx="284052" cy="307777"/>
          </a:xfrm>
          <a:prstGeom prst="rect">
            <a:avLst/>
          </a:prstGeom>
          <a:noFill/>
        </p:spPr>
        <p:txBody>
          <a:bodyPr wrap="none" rtlCol="0">
            <a:spAutoFit/>
          </a:bodyPr>
          <a:lstStyle/>
          <a:p>
            <a:r>
              <a:rPr lang="en-US"/>
              <a:t>0</a:t>
            </a:r>
          </a:p>
        </p:txBody>
      </p:sp>
      <p:sp>
        <p:nvSpPr>
          <p:cNvPr id="4" name="Mũi tên: Phải 3">
            <a:extLst>
              <a:ext uri="{FF2B5EF4-FFF2-40B4-BE49-F238E27FC236}">
                <a16:creationId xmlns:a16="http://schemas.microsoft.com/office/drawing/2014/main" id="{04CD3B20-4C1A-0439-8EBB-F385EDDAD428}"/>
              </a:ext>
            </a:extLst>
          </p:cNvPr>
          <p:cNvSpPr/>
          <p:nvPr/>
        </p:nvSpPr>
        <p:spPr>
          <a:xfrm>
            <a:off x="323850" y="1254323"/>
            <a:ext cx="1962150" cy="1038225"/>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t>INSERT 10</a:t>
            </a:r>
          </a:p>
        </p:txBody>
      </p:sp>
    </p:spTree>
    <p:extLst>
      <p:ext uri="{BB962C8B-B14F-4D97-AF65-F5344CB8AC3E}">
        <p14:creationId xmlns:p14="http://schemas.microsoft.com/office/powerpoint/2010/main" val="344728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demo</a:t>
            </a:r>
            <a:endParaRPr lang="en-US" sz="1200"/>
          </a:p>
        </p:txBody>
      </p:sp>
      <p:sp>
        <p:nvSpPr>
          <p:cNvPr id="13" name="Hình Bầu dục 12">
            <a:extLst>
              <a:ext uri="{FF2B5EF4-FFF2-40B4-BE49-F238E27FC236}">
                <a16:creationId xmlns:a16="http://schemas.microsoft.com/office/drawing/2014/main" id="{A113CC9B-FF8B-D913-56C3-5708377944D3}"/>
              </a:ext>
            </a:extLst>
          </p:cNvPr>
          <p:cNvSpPr/>
          <p:nvPr/>
        </p:nvSpPr>
        <p:spPr>
          <a:xfrm>
            <a:off x="5760243" y="1562100"/>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10</a:t>
            </a:r>
          </a:p>
        </p:txBody>
      </p:sp>
      <p:sp>
        <p:nvSpPr>
          <p:cNvPr id="14" name="Mũi tên: Phải 13">
            <a:extLst>
              <a:ext uri="{FF2B5EF4-FFF2-40B4-BE49-F238E27FC236}">
                <a16:creationId xmlns:a16="http://schemas.microsoft.com/office/drawing/2014/main" id="{04CD3B20-4C1A-0439-8EBB-F385EDDAD428}"/>
              </a:ext>
            </a:extLst>
          </p:cNvPr>
          <p:cNvSpPr/>
          <p:nvPr/>
        </p:nvSpPr>
        <p:spPr>
          <a:xfrm>
            <a:off x="10029825" y="5610225"/>
            <a:ext cx="1962150" cy="1038225"/>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t>INSERT 20</a:t>
            </a:r>
          </a:p>
        </p:txBody>
      </p:sp>
      <p:sp>
        <p:nvSpPr>
          <p:cNvPr id="3" name="Hộp Văn bản 2">
            <a:extLst>
              <a:ext uri="{FF2B5EF4-FFF2-40B4-BE49-F238E27FC236}">
                <a16:creationId xmlns:a16="http://schemas.microsoft.com/office/drawing/2014/main" id="{F4414B3B-11CC-C647-0631-0E8BFCA0E7CF}"/>
              </a:ext>
            </a:extLst>
          </p:cNvPr>
          <p:cNvSpPr txBox="1"/>
          <p:nvPr/>
        </p:nvSpPr>
        <p:spPr>
          <a:xfrm>
            <a:off x="5953973" y="1254323"/>
            <a:ext cx="388248" cy="307777"/>
          </a:xfrm>
          <a:prstGeom prst="rect">
            <a:avLst/>
          </a:prstGeom>
          <a:noFill/>
        </p:spPr>
        <p:txBody>
          <a:bodyPr wrap="none" rtlCol="0">
            <a:spAutoFit/>
          </a:bodyPr>
          <a:lstStyle/>
          <a:p>
            <a:r>
              <a:rPr lang="en-US"/>
              <a:t>+1</a:t>
            </a:r>
          </a:p>
        </p:txBody>
      </p:sp>
      <p:sp>
        <p:nvSpPr>
          <p:cNvPr id="4" name="Hình Bầu dục 3">
            <a:extLst>
              <a:ext uri="{FF2B5EF4-FFF2-40B4-BE49-F238E27FC236}">
                <a16:creationId xmlns:a16="http://schemas.microsoft.com/office/drawing/2014/main" id="{1A5F13FA-C204-957F-36FE-C78E5814F240}"/>
              </a:ext>
            </a:extLst>
          </p:cNvPr>
          <p:cNvSpPr/>
          <p:nvPr/>
        </p:nvSpPr>
        <p:spPr>
          <a:xfrm>
            <a:off x="6627018" y="2536627"/>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15</a:t>
            </a:r>
          </a:p>
        </p:txBody>
      </p:sp>
      <p:sp>
        <p:nvSpPr>
          <p:cNvPr id="5" name="Hộp Văn bản 4">
            <a:extLst>
              <a:ext uri="{FF2B5EF4-FFF2-40B4-BE49-F238E27FC236}">
                <a16:creationId xmlns:a16="http://schemas.microsoft.com/office/drawing/2014/main" id="{18E7C28A-4C75-52AB-52F1-D8661F98D124}"/>
              </a:ext>
            </a:extLst>
          </p:cNvPr>
          <p:cNvSpPr txBox="1"/>
          <p:nvPr/>
        </p:nvSpPr>
        <p:spPr>
          <a:xfrm>
            <a:off x="6820748" y="2228850"/>
            <a:ext cx="284052" cy="307777"/>
          </a:xfrm>
          <a:prstGeom prst="rect">
            <a:avLst/>
          </a:prstGeom>
          <a:noFill/>
        </p:spPr>
        <p:txBody>
          <a:bodyPr wrap="none" rtlCol="0">
            <a:spAutoFit/>
          </a:bodyPr>
          <a:lstStyle/>
          <a:p>
            <a:r>
              <a:rPr lang="en-US"/>
              <a:t>0</a:t>
            </a:r>
          </a:p>
        </p:txBody>
      </p:sp>
      <p:cxnSp>
        <p:nvCxnSpPr>
          <p:cNvPr id="7" name="Đường kết nối Mũi tên Thẳng 6">
            <a:extLst>
              <a:ext uri="{FF2B5EF4-FFF2-40B4-BE49-F238E27FC236}">
                <a16:creationId xmlns:a16="http://schemas.microsoft.com/office/drawing/2014/main" id="{EBD9D788-E721-313A-73CC-17B604178CAE}"/>
              </a:ext>
            </a:extLst>
          </p:cNvPr>
          <p:cNvCxnSpPr>
            <a:stCxn id="13" idx="5"/>
            <a:endCxn id="4" idx="1"/>
          </p:cNvCxnSpPr>
          <p:nvPr/>
        </p:nvCxnSpPr>
        <p:spPr>
          <a:xfrm>
            <a:off x="6333415" y="2131207"/>
            <a:ext cx="391944"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12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demo</a:t>
            </a:r>
            <a:endParaRPr lang="en-US" sz="1200"/>
          </a:p>
        </p:txBody>
      </p:sp>
      <p:sp>
        <p:nvSpPr>
          <p:cNvPr id="13" name="Hình Bầu dục 12">
            <a:extLst>
              <a:ext uri="{FF2B5EF4-FFF2-40B4-BE49-F238E27FC236}">
                <a16:creationId xmlns:a16="http://schemas.microsoft.com/office/drawing/2014/main" id="{A113CC9B-FF8B-D913-56C3-5708377944D3}"/>
              </a:ext>
            </a:extLst>
          </p:cNvPr>
          <p:cNvSpPr/>
          <p:nvPr/>
        </p:nvSpPr>
        <p:spPr>
          <a:xfrm>
            <a:off x="5760243" y="1562100"/>
            <a:ext cx="671513" cy="6667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t>10</a:t>
            </a:r>
          </a:p>
        </p:txBody>
      </p:sp>
      <p:sp>
        <p:nvSpPr>
          <p:cNvPr id="14" name="Mũi tên: Phải 13">
            <a:extLst>
              <a:ext uri="{FF2B5EF4-FFF2-40B4-BE49-F238E27FC236}">
                <a16:creationId xmlns:a16="http://schemas.microsoft.com/office/drawing/2014/main" id="{04CD3B20-4C1A-0439-8EBB-F385EDDAD428}"/>
              </a:ext>
            </a:extLst>
          </p:cNvPr>
          <p:cNvSpPr/>
          <p:nvPr/>
        </p:nvSpPr>
        <p:spPr>
          <a:xfrm>
            <a:off x="9477375" y="5610225"/>
            <a:ext cx="2514600" cy="1038225"/>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t>ROTATE LEFT</a:t>
            </a:r>
          </a:p>
        </p:txBody>
      </p:sp>
      <p:sp>
        <p:nvSpPr>
          <p:cNvPr id="3" name="Hộp Văn bản 2">
            <a:extLst>
              <a:ext uri="{FF2B5EF4-FFF2-40B4-BE49-F238E27FC236}">
                <a16:creationId xmlns:a16="http://schemas.microsoft.com/office/drawing/2014/main" id="{F4414B3B-11CC-C647-0631-0E8BFCA0E7CF}"/>
              </a:ext>
            </a:extLst>
          </p:cNvPr>
          <p:cNvSpPr txBox="1"/>
          <p:nvPr/>
        </p:nvSpPr>
        <p:spPr>
          <a:xfrm>
            <a:off x="5953973" y="1254323"/>
            <a:ext cx="388248" cy="307777"/>
          </a:xfrm>
          <a:prstGeom prst="rect">
            <a:avLst/>
          </a:prstGeom>
          <a:noFill/>
        </p:spPr>
        <p:txBody>
          <a:bodyPr wrap="none" rtlCol="0">
            <a:spAutoFit/>
          </a:bodyPr>
          <a:lstStyle/>
          <a:p>
            <a:r>
              <a:rPr lang="en-US">
                <a:ln w="0"/>
                <a:solidFill>
                  <a:schemeClr val="accent1"/>
                </a:solidFill>
                <a:effectLst>
                  <a:outerShdw blurRad="38100" dist="25400" dir="5400000" algn="ctr" rotWithShape="0">
                    <a:srgbClr val="6E747A">
                      <a:alpha val="43000"/>
                    </a:srgbClr>
                  </a:outerShdw>
                </a:effectLst>
              </a:rPr>
              <a:t>+2</a:t>
            </a:r>
          </a:p>
        </p:txBody>
      </p:sp>
      <p:sp>
        <p:nvSpPr>
          <p:cNvPr id="4" name="Hình Bầu dục 3">
            <a:extLst>
              <a:ext uri="{FF2B5EF4-FFF2-40B4-BE49-F238E27FC236}">
                <a16:creationId xmlns:a16="http://schemas.microsoft.com/office/drawing/2014/main" id="{1A5F13FA-C204-957F-36FE-C78E5814F240}"/>
              </a:ext>
            </a:extLst>
          </p:cNvPr>
          <p:cNvSpPr/>
          <p:nvPr/>
        </p:nvSpPr>
        <p:spPr>
          <a:xfrm>
            <a:off x="6627018" y="2536627"/>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15</a:t>
            </a:r>
          </a:p>
        </p:txBody>
      </p:sp>
      <p:sp>
        <p:nvSpPr>
          <p:cNvPr id="5" name="Hộp Văn bản 4">
            <a:extLst>
              <a:ext uri="{FF2B5EF4-FFF2-40B4-BE49-F238E27FC236}">
                <a16:creationId xmlns:a16="http://schemas.microsoft.com/office/drawing/2014/main" id="{18E7C28A-4C75-52AB-52F1-D8661F98D124}"/>
              </a:ext>
            </a:extLst>
          </p:cNvPr>
          <p:cNvSpPr txBox="1"/>
          <p:nvPr/>
        </p:nvSpPr>
        <p:spPr>
          <a:xfrm>
            <a:off x="6820748" y="2228850"/>
            <a:ext cx="388248" cy="307777"/>
          </a:xfrm>
          <a:prstGeom prst="rect">
            <a:avLst/>
          </a:prstGeom>
          <a:noFill/>
        </p:spPr>
        <p:txBody>
          <a:bodyPr wrap="none" rtlCol="0">
            <a:spAutoFit/>
          </a:bodyPr>
          <a:lstStyle/>
          <a:p>
            <a:r>
              <a:rPr lang="en-US"/>
              <a:t>+1</a:t>
            </a:r>
          </a:p>
        </p:txBody>
      </p:sp>
      <p:cxnSp>
        <p:nvCxnSpPr>
          <p:cNvPr id="7" name="Đường kết nối Mũi tên Thẳng 6">
            <a:extLst>
              <a:ext uri="{FF2B5EF4-FFF2-40B4-BE49-F238E27FC236}">
                <a16:creationId xmlns:a16="http://schemas.microsoft.com/office/drawing/2014/main" id="{EBD9D788-E721-313A-73CC-17B604178CAE}"/>
              </a:ext>
            </a:extLst>
          </p:cNvPr>
          <p:cNvCxnSpPr>
            <a:stCxn id="13" idx="5"/>
            <a:endCxn id="4" idx="1"/>
          </p:cNvCxnSpPr>
          <p:nvPr/>
        </p:nvCxnSpPr>
        <p:spPr>
          <a:xfrm>
            <a:off x="6333415" y="2131207"/>
            <a:ext cx="391944"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 name="Hình Bầu dục 5">
            <a:extLst>
              <a:ext uri="{FF2B5EF4-FFF2-40B4-BE49-F238E27FC236}">
                <a16:creationId xmlns:a16="http://schemas.microsoft.com/office/drawing/2014/main" id="{C355A995-AAA3-20FD-3973-E9545AD2A767}"/>
              </a:ext>
            </a:extLst>
          </p:cNvPr>
          <p:cNvSpPr/>
          <p:nvPr/>
        </p:nvSpPr>
        <p:spPr>
          <a:xfrm>
            <a:off x="7484268" y="3511154"/>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20</a:t>
            </a:r>
          </a:p>
        </p:txBody>
      </p:sp>
      <p:sp>
        <p:nvSpPr>
          <p:cNvPr id="8" name="Hộp Văn bản 7">
            <a:extLst>
              <a:ext uri="{FF2B5EF4-FFF2-40B4-BE49-F238E27FC236}">
                <a16:creationId xmlns:a16="http://schemas.microsoft.com/office/drawing/2014/main" id="{7271A83A-33ED-0E11-5A7B-390395E190D9}"/>
              </a:ext>
            </a:extLst>
          </p:cNvPr>
          <p:cNvSpPr txBox="1"/>
          <p:nvPr/>
        </p:nvSpPr>
        <p:spPr>
          <a:xfrm>
            <a:off x="7677998" y="3203377"/>
            <a:ext cx="284052" cy="307777"/>
          </a:xfrm>
          <a:prstGeom prst="rect">
            <a:avLst/>
          </a:prstGeom>
          <a:noFill/>
        </p:spPr>
        <p:txBody>
          <a:bodyPr wrap="none" rtlCol="0">
            <a:spAutoFit/>
          </a:bodyPr>
          <a:lstStyle/>
          <a:p>
            <a:r>
              <a:rPr lang="en-US"/>
              <a:t>0</a:t>
            </a:r>
          </a:p>
        </p:txBody>
      </p:sp>
      <p:cxnSp>
        <p:nvCxnSpPr>
          <p:cNvPr id="9" name="Đường kết nối Mũi tên Thẳng 8">
            <a:extLst>
              <a:ext uri="{FF2B5EF4-FFF2-40B4-BE49-F238E27FC236}">
                <a16:creationId xmlns:a16="http://schemas.microsoft.com/office/drawing/2014/main" id="{92D56626-9F15-9C44-69B2-3F3B969FD816}"/>
              </a:ext>
            </a:extLst>
          </p:cNvPr>
          <p:cNvCxnSpPr>
            <a:cxnSpLocks/>
            <a:stCxn id="4" idx="5"/>
            <a:endCxn id="6" idx="1"/>
          </p:cNvCxnSpPr>
          <p:nvPr/>
        </p:nvCxnSpPr>
        <p:spPr>
          <a:xfrm>
            <a:off x="7200190" y="3105734"/>
            <a:ext cx="382419"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 name="Mũi tên: Cong Phải 14">
            <a:extLst>
              <a:ext uri="{FF2B5EF4-FFF2-40B4-BE49-F238E27FC236}">
                <a16:creationId xmlns:a16="http://schemas.microsoft.com/office/drawing/2014/main" id="{A3B17415-71CB-4997-0DA2-AD6CCAD90A76}"/>
              </a:ext>
            </a:extLst>
          </p:cNvPr>
          <p:cNvSpPr/>
          <p:nvPr/>
        </p:nvSpPr>
        <p:spPr>
          <a:xfrm rot="5621326">
            <a:off x="5914526" y="681816"/>
            <a:ext cx="467141" cy="1216152"/>
          </a:xfrm>
          <a:prstGeom prst="curved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70989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demo</a:t>
            </a:r>
            <a:endParaRPr lang="en-US" sz="1200"/>
          </a:p>
        </p:txBody>
      </p:sp>
      <p:sp>
        <p:nvSpPr>
          <p:cNvPr id="13" name="Hình Bầu dục 12">
            <a:extLst>
              <a:ext uri="{FF2B5EF4-FFF2-40B4-BE49-F238E27FC236}">
                <a16:creationId xmlns:a16="http://schemas.microsoft.com/office/drawing/2014/main" id="{A113CC9B-FF8B-D913-56C3-5708377944D3}"/>
              </a:ext>
            </a:extLst>
          </p:cNvPr>
          <p:cNvSpPr/>
          <p:nvPr/>
        </p:nvSpPr>
        <p:spPr>
          <a:xfrm>
            <a:off x="4893468" y="2536628"/>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10</a:t>
            </a:r>
          </a:p>
        </p:txBody>
      </p:sp>
      <p:sp>
        <p:nvSpPr>
          <p:cNvPr id="14" name="Mũi tên: Phải 13">
            <a:extLst>
              <a:ext uri="{FF2B5EF4-FFF2-40B4-BE49-F238E27FC236}">
                <a16:creationId xmlns:a16="http://schemas.microsoft.com/office/drawing/2014/main" id="{04CD3B20-4C1A-0439-8EBB-F385EDDAD428}"/>
              </a:ext>
            </a:extLst>
          </p:cNvPr>
          <p:cNvSpPr/>
          <p:nvPr/>
        </p:nvSpPr>
        <p:spPr>
          <a:xfrm>
            <a:off x="9477375" y="5610225"/>
            <a:ext cx="2514600" cy="1038225"/>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t>INSERT 12</a:t>
            </a:r>
          </a:p>
        </p:txBody>
      </p:sp>
      <p:sp>
        <p:nvSpPr>
          <p:cNvPr id="3" name="Hộp Văn bản 2">
            <a:extLst>
              <a:ext uri="{FF2B5EF4-FFF2-40B4-BE49-F238E27FC236}">
                <a16:creationId xmlns:a16="http://schemas.microsoft.com/office/drawing/2014/main" id="{F4414B3B-11CC-C647-0631-0E8BFCA0E7CF}"/>
              </a:ext>
            </a:extLst>
          </p:cNvPr>
          <p:cNvSpPr txBox="1"/>
          <p:nvPr/>
        </p:nvSpPr>
        <p:spPr>
          <a:xfrm>
            <a:off x="5087198" y="2228851"/>
            <a:ext cx="284052" cy="307777"/>
          </a:xfrm>
          <a:prstGeom prst="rect">
            <a:avLst/>
          </a:prstGeom>
          <a:noFill/>
          <a:ln>
            <a:noFill/>
          </a:ln>
        </p:spPr>
        <p:txBody>
          <a:bodyPr wrap="none" rtlCol="0">
            <a:spAutoFit/>
          </a:bodyPr>
          <a:lstStyle/>
          <a:p>
            <a:r>
              <a:rPr lang="en-US">
                <a:ln w="0"/>
                <a:effectLst>
                  <a:outerShdw blurRad="38100" dist="25400" dir="5400000" algn="ctr" rotWithShape="0">
                    <a:srgbClr val="6E747A">
                      <a:alpha val="43000"/>
                    </a:srgbClr>
                  </a:outerShdw>
                </a:effectLst>
              </a:rPr>
              <a:t>0</a:t>
            </a:r>
          </a:p>
        </p:txBody>
      </p:sp>
      <p:sp>
        <p:nvSpPr>
          <p:cNvPr id="4" name="Hình Bầu dục 3">
            <a:extLst>
              <a:ext uri="{FF2B5EF4-FFF2-40B4-BE49-F238E27FC236}">
                <a16:creationId xmlns:a16="http://schemas.microsoft.com/office/drawing/2014/main" id="{1A5F13FA-C204-957F-36FE-C78E5814F240}"/>
              </a:ext>
            </a:extLst>
          </p:cNvPr>
          <p:cNvSpPr/>
          <p:nvPr/>
        </p:nvSpPr>
        <p:spPr>
          <a:xfrm>
            <a:off x="5760243" y="1562101"/>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15</a:t>
            </a:r>
          </a:p>
        </p:txBody>
      </p:sp>
      <p:sp>
        <p:nvSpPr>
          <p:cNvPr id="5" name="Hộp Văn bản 4">
            <a:extLst>
              <a:ext uri="{FF2B5EF4-FFF2-40B4-BE49-F238E27FC236}">
                <a16:creationId xmlns:a16="http://schemas.microsoft.com/office/drawing/2014/main" id="{18E7C28A-4C75-52AB-52F1-D8661F98D124}"/>
              </a:ext>
            </a:extLst>
          </p:cNvPr>
          <p:cNvSpPr txBox="1"/>
          <p:nvPr/>
        </p:nvSpPr>
        <p:spPr>
          <a:xfrm>
            <a:off x="5953973" y="1254324"/>
            <a:ext cx="284052" cy="307777"/>
          </a:xfrm>
          <a:prstGeom prst="rect">
            <a:avLst/>
          </a:prstGeom>
          <a:noFill/>
        </p:spPr>
        <p:txBody>
          <a:bodyPr wrap="none" rtlCol="0">
            <a:spAutoFit/>
          </a:bodyPr>
          <a:lstStyle/>
          <a:p>
            <a:r>
              <a:rPr lang="en-US"/>
              <a:t>0</a:t>
            </a:r>
          </a:p>
        </p:txBody>
      </p:sp>
      <p:sp>
        <p:nvSpPr>
          <p:cNvPr id="6" name="Hình Bầu dục 5">
            <a:extLst>
              <a:ext uri="{FF2B5EF4-FFF2-40B4-BE49-F238E27FC236}">
                <a16:creationId xmlns:a16="http://schemas.microsoft.com/office/drawing/2014/main" id="{C355A995-AAA3-20FD-3973-E9545AD2A767}"/>
              </a:ext>
            </a:extLst>
          </p:cNvPr>
          <p:cNvSpPr/>
          <p:nvPr/>
        </p:nvSpPr>
        <p:spPr>
          <a:xfrm>
            <a:off x="6617493" y="2536628"/>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20</a:t>
            </a:r>
          </a:p>
        </p:txBody>
      </p:sp>
      <p:sp>
        <p:nvSpPr>
          <p:cNvPr id="8" name="Hộp Văn bản 7">
            <a:extLst>
              <a:ext uri="{FF2B5EF4-FFF2-40B4-BE49-F238E27FC236}">
                <a16:creationId xmlns:a16="http://schemas.microsoft.com/office/drawing/2014/main" id="{7271A83A-33ED-0E11-5A7B-390395E190D9}"/>
              </a:ext>
            </a:extLst>
          </p:cNvPr>
          <p:cNvSpPr txBox="1"/>
          <p:nvPr/>
        </p:nvSpPr>
        <p:spPr>
          <a:xfrm>
            <a:off x="6811223" y="2228851"/>
            <a:ext cx="284052" cy="307777"/>
          </a:xfrm>
          <a:prstGeom prst="rect">
            <a:avLst/>
          </a:prstGeom>
          <a:noFill/>
        </p:spPr>
        <p:txBody>
          <a:bodyPr wrap="none" rtlCol="0">
            <a:spAutoFit/>
          </a:bodyPr>
          <a:lstStyle/>
          <a:p>
            <a:r>
              <a:rPr lang="en-US"/>
              <a:t>0</a:t>
            </a:r>
          </a:p>
        </p:txBody>
      </p:sp>
      <p:cxnSp>
        <p:nvCxnSpPr>
          <p:cNvPr id="9" name="Đường kết nối Mũi tên Thẳng 8">
            <a:extLst>
              <a:ext uri="{FF2B5EF4-FFF2-40B4-BE49-F238E27FC236}">
                <a16:creationId xmlns:a16="http://schemas.microsoft.com/office/drawing/2014/main" id="{92D56626-9F15-9C44-69B2-3F3B969FD816}"/>
              </a:ext>
            </a:extLst>
          </p:cNvPr>
          <p:cNvCxnSpPr>
            <a:cxnSpLocks/>
            <a:stCxn id="4" idx="5"/>
            <a:endCxn id="6" idx="1"/>
          </p:cNvCxnSpPr>
          <p:nvPr/>
        </p:nvCxnSpPr>
        <p:spPr>
          <a:xfrm>
            <a:off x="6333415" y="2131208"/>
            <a:ext cx="382419"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D98E23E7-145E-FA81-7115-FD31DB2723DF}"/>
              </a:ext>
            </a:extLst>
          </p:cNvPr>
          <p:cNvCxnSpPr>
            <a:stCxn id="4" idx="3"/>
            <a:endCxn id="13" idx="7"/>
          </p:cNvCxnSpPr>
          <p:nvPr/>
        </p:nvCxnSpPr>
        <p:spPr>
          <a:xfrm flipH="1">
            <a:off x="5466640" y="2131208"/>
            <a:ext cx="391944"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590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demo</a:t>
            </a:r>
            <a:endParaRPr lang="en-US" sz="1200"/>
          </a:p>
        </p:txBody>
      </p:sp>
      <p:sp>
        <p:nvSpPr>
          <p:cNvPr id="13" name="Hình Bầu dục 12">
            <a:extLst>
              <a:ext uri="{FF2B5EF4-FFF2-40B4-BE49-F238E27FC236}">
                <a16:creationId xmlns:a16="http://schemas.microsoft.com/office/drawing/2014/main" id="{A113CC9B-FF8B-D913-56C3-5708377944D3}"/>
              </a:ext>
            </a:extLst>
          </p:cNvPr>
          <p:cNvSpPr/>
          <p:nvPr/>
        </p:nvSpPr>
        <p:spPr>
          <a:xfrm>
            <a:off x="4893468" y="2536628"/>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10</a:t>
            </a:r>
          </a:p>
        </p:txBody>
      </p:sp>
      <p:sp>
        <p:nvSpPr>
          <p:cNvPr id="14" name="Mũi tên: Phải 13">
            <a:extLst>
              <a:ext uri="{FF2B5EF4-FFF2-40B4-BE49-F238E27FC236}">
                <a16:creationId xmlns:a16="http://schemas.microsoft.com/office/drawing/2014/main" id="{04CD3B20-4C1A-0439-8EBB-F385EDDAD428}"/>
              </a:ext>
            </a:extLst>
          </p:cNvPr>
          <p:cNvSpPr/>
          <p:nvPr/>
        </p:nvSpPr>
        <p:spPr>
          <a:xfrm>
            <a:off x="9477375" y="5610225"/>
            <a:ext cx="2514600" cy="1038225"/>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t>INSERT 9</a:t>
            </a:r>
          </a:p>
        </p:txBody>
      </p:sp>
      <p:sp>
        <p:nvSpPr>
          <p:cNvPr id="3" name="Hộp Văn bản 2">
            <a:extLst>
              <a:ext uri="{FF2B5EF4-FFF2-40B4-BE49-F238E27FC236}">
                <a16:creationId xmlns:a16="http://schemas.microsoft.com/office/drawing/2014/main" id="{F4414B3B-11CC-C647-0631-0E8BFCA0E7CF}"/>
              </a:ext>
            </a:extLst>
          </p:cNvPr>
          <p:cNvSpPr txBox="1"/>
          <p:nvPr/>
        </p:nvSpPr>
        <p:spPr>
          <a:xfrm>
            <a:off x="5087198" y="2228851"/>
            <a:ext cx="388248" cy="307777"/>
          </a:xfrm>
          <a:prstGeom prst="rect">
            <a:avLst/>
          </a:prstGeom>
          <a:noFill/>
          <a:ln>
            <a:noFill/>
          </a:ln>
        </p:spPr>
        <p:txBody>
          <a:bodyPr wrap="none" rtlCol="0">
            <a:spAutoFit/>
          </a:bodyPr>
          <a:lstStyle/>
          <a:p>
            <a:r>
              <a:rPr lang="en-US">
                <a:ln w="0"/>
                <a:effectLst>
                  <a:outerShdw blurRad="38100" dist="25400" dir="5400000" algn="ctr" rotWithShape="0">
                    <a:srgbClr val="6E747A">
                      <a:alpha val="43000"/>
                    </a:srgbClr>
                  </a:outerShdw>
                </a:effectLst>
              </a:rPr>
              <a:t>+1</a:t>
            </a:r>
          </a:p>
        </p:txBody>
      </p:sp>
      <p:sp>
        <p:nvSpPr>
          <p:cNvPr id="4" name="Hình Bầu dục 3">
            <a:extLst>
              <a:ext uri="{FF2B5EF4-FFF2-40B4-BE49-F238E27FC236}">
                <a16:creationId xmlns:a16="http://schemas.microsoft.com/office/drawing/2014/main" id="{1A5F13FA-C204-957F-36FE-C78E5814F240}"/>
              </a:ext>
            </a:extLst>
          </p:cNvPr>
          <p:cNvSpPr/>
          <p:nvPr/>
        </p:nvSpPr>
        <p:spPr>
          <a:xfrm>
            <a:off x="5760243" y="1562101"/>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15</a:t>
            </a:r>
          </a:p>
        </p:txBody>
      </p:sp>
      <p:sp>
        <p:nvSpPr>
          <p:cNvPr id="5" name="Hộp Văn bản 4">
            <a:extLst>
              <a:ext uri="{FF2B5EF4-FFF2-40B4-BE49-F238E27FC236}">
                <a16:creationId xmlns:a16="http://schemas.microsoft.com/office/drawing/2014/main" id="{18E7C28A-4C75-52AB-52F1-D8661F98D124}"/>
              </a:ext>
            </a:extLst>
          </p:cNvPr>
          <p:cNvSpPr txBox="1"/>
          <p:nvPr/>
        </p:nvSpPr>
        <p:spPr>
          <a:xfrm>
            <a:off x="5953973" y="1254324"/>
            <a:ext cx="343364" cy="307777"/>
          </a:xfrm>
          <a:prstGeom prst="rect">
            <a:avLst/>
          </a:prstGeom>
          <a:noFill/>
        </p:spPr>
        <p:txBody>
          <a:bodyPr wrap="none" rtlCol="0">
            <a:spAutoFit/>
          </a:bodyPr>
          <a:lstStyle/>
          <a:p>
            <a:r>
              <a:rPr lang="en-US"/>
              <a:t>-1</a:t>
            </a:r>
          </a:p>
        </p:txBody>
      </p:sp>
      <p:sp>
        <p:nvSpPr>
          <p:cNvPr id="6" name="Hình Bầu dục 5">
            <a:extLst>
              <a:ext uri="{FF2B5EF4-FFF2-40B4-BE49-F238E27FC236}">
                <a16:creationId xmlns:a16="http://schemas.microsoft.com/office/drawing/2014/main" id="{C355A995-AAA3-20FD-3973-E9545AD2A767}"/>
              </a:ext>
            </a:extLst>
          </p:cNvPr>
          <p:cNvSpPr/>
          <p:nvPr/>
        </p:nvSpPr>
        <p:spPr>
          <a:xfrm>
            <a:off x="6617493" y="2536628"/>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20</a:t>
            </a:r>
          </a:p>
        </p:txBody>
      </p:sp>
      <p:sp>
        <p:nvSpPr>
          <p:cNvPr id="8" name="Hộp Văn bản 7">
            <a:extLst>
              <a:ext uri="{FF2B5EF4-FFF2-40B4-BE49-F238E27FC236}">
                <a16:creationId xmlns:a16="http://schemas.microsoft.com/office/drawing/2014/main" id="{7271A83A-33ED-0E11-5A7B-390395E190D9}"/>
              </a:ext>
            </a:extLst>
          </p:cNvPr>
          <p:cNvSpPr txBox="1"/>
          <p:nvPr/>
        </p:nvSpPr>
        <p:spPr>
          <a:xfrm>
            <a:off x="6811223" y="2228851"/>
            <a:ext cx="284052" cy="307777"/>
          </a:xfrm>
          <a:prstGeom prst="rect">
            <a:avLst/>
          </a:prstGeom>
          <a:noFill/>
        </p:spPr>
        <p:txBody>
          <a:bodyPr wrap="none" rtlCol="0">
            <a:spAutoFit/>
          </a:bodyPr>
          <a:lstStyle/>
          <a:p>
            <a:r>
              <a:rPr lang="en-US"/>
              <a:t>0</a:t>
            </a:r>
          </a:p>
        </p:txBody>
      </p:sp>
      <p:cxnSp>
        <p:nvCxnSpPr>
          <p:cNvPr id="9" name="Đường kết nối Mũi tên Thẳng 8">
            <a:extLst>
              <a:ext uri="{FF2B5EF4-FFF2-40B4-BE49-F238E27FC236}">
                <a16:creationId xmlns:a16="http://schemas.microsoft.com/office/drawing/2014/main" id="{92D56626-9F15-9C44-69B2-3F3B969FD816}"/>
              </a:ext>
            </a:extLst>
          </p:cNvPr>
          <p:cNvCxnSpPr>
            <a:cxnSpLocks/>
            <a:stCxn id="4" idx="5"/>
            <a:endCxn id="6" idx="1"/>
          </p:cNvCxnSpPr>
          <p:nvPr/>
        </p:nvCxnSpPr>
        <p:spPr>
          <a:xfrm>
            <a:off x="6333415" y="2131208"/>
            <a:ext cx="382419"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D98E23E7-145E-FA81-7115-FD31DB2723DF}"/>
              </a:ext>
            </a:extLst>
          </p:cNvPr>
          <p:cNvCxnSpPr>
            <a:stCxn id="4" idx="3"/>
            <a:endCxn id="13" idx="7"/>
          </p:cNvCxnSpPr>
          <p:nvPr/>
        </p:nvCxnSpPr>
        <p:spPr>
          <a:xfrm flipH="1">
            <a:off x="5466640" y="2131208"/>
            <a:ext cx="391944"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Hình Bầu dục 6">
            <a:extLst>
              <a:ext uri="{FF2B5EF4-FFF2-40B4-BE49-F238E27FC236}">
                <a16:creationId xmlns:a16="http://schemas.microsoft.com/office/drawing/2014/main" id="{FBD496CD-3A3C-2E58-233C-B060FFDF9464}"/>
              </a:ext>
            </a:extLst>
          </p:cNvPr>
          <p:cNvSpPr/>
          <p:nvPr/>
        </p:nvSpPr>
        <p:spPr>
          <a:xfrm>
            <a:off x="5755480" y="3511155"/>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12</a:t>
            </a:r>
          </a:p>
        </p:txBody>
      </p:sp>
      <p:sp>
        <p:nvSpPr>
          <p:cNvPr id="10" name="Hộp Văn bản 9">
            <a:extLst>
              <a:ext uri="{FF2B5EF4-FFF2-40B4-BE49-F238E27FC236}">
                <a16:creationId xmlns:a16="http://schemas.microsoft.com/office/drawing/2014/main" id="{6559D64C-A657-79CB-D4E8-6338BBC0D0C9}"/>
              </a:ext>
            </a:extLst>
          </p:cNvPr>
          <p:cNvSpPr txBox="1"/>
          <p:nvPr/>
        </p:nvSpPr>
        <p:spPr>
          <a:xfrm>
            <a:off x="5949210" y="3203378"/>
            <a:ext cx="284052" cy="307777"/>
          </a:xfrm>
          <a:prstGeom prst="rect">
            <a:avLst/>
          </a:prstGeom>
          <a:noFill/>
        </p:spPr>
        <p:txBody>
          <a:bodyPr wrap="none" rtlCol="0">
            <a:spAutoFit/>
          </a:bodyPr>
          <a:lstStyle/>
          <a:p>
            <a:r>
              <a:rPr lang="en-US"/>
              <a:t>0</a:t>
            </a:r>
          </a:p>
        </p:txBody>
      </p:sp>
      <p:cxnSp>
        <p:nvCxnSpPr>
          <p:cNvPr id="12" name="Đường kết nối Mũi tên Thẳng 11">
            <a:extLst>
              <a:ext uri="{FF2B5EF4-FFF2-40B4-BE49-F238E27FC236}">
                <a16:creationId xmlns:a16="http://schemas.microsoft.com/office/drawing/2014/main" id="{7A3F55D0-F564-AC26-5DB7-F1D5BFE54A39}"/>
              </a:ext>
            </a:extLst>
          </p:cNvPr>
          <p:cNvCxnSpPr>
            <a:cxnSpLocks/>
            <a:stCxn id="13" idx="5"/>
            <a:endCxn id="7" idx="1"/>
          </p:cNvCxnSpPr>
          <p:nvPr/>
        </p:nvCxnSpPr>
        <p:spPr>
          <a:xfrm>
            <a:off x="5466640" y="3105735"/>
            <a:ext cx="387181"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212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demo</a:t>
            </a:r>
            <a:endParaRPr lang="en-US" sz="1200"/>
          </a:p>
        </p:txBody>
      </p:sp>
      <p:sp>
        <p:nvSpPr>
          <p:cNvPr id="13" name="Hình Bầu dục 12">
            <a:extLst>
              <a:ext uri="{FF2B5EF4-FFF2-40B4-BE49-F238E27FC236}">
                <a16:creationId xmlns:a16="http://schemas.microsoft.com/office/drawing/2014/main" id="{A113CC9B-FF8B-D913-56C3-5708377944D3}"/>
              </a:ext>
            </a:extLst>
          </p:cNvPr>
          <p:cNvSpPr/>
          <p:nvPr/>
        </p:nvSpPr>
        <p:spPr>
          <a:xfrm>
            <a:off x="4893468" y="2536628"/>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10</a:t>
            </a:r>
          </a:p>
        </p:txBody>
      </p:sp>
      <p:sp>
        <p:nvSpPr>
          <p:cNvPr id="14" name="Mũi tên: Phải 13">
            <a:extLst>
              <a:ext uri="{FF2B5EF4-FFF2-40B4-BE49-F238E27FC236}">
                <a16:creationId xmlns:a16="http://schemas.microsoft.com/office/drawing/2014/main" id="{04CD3B20-4C1A-0439-8EBB-F385EDDAD428}"/>
              </a:ext>
            </a:extLst>
          </p:cNvPr>
          <p:cNvSpPr/>
          <p:nvPr/>
        </p:nvSpPr>
        <p:spPr>
          <a:xfrm>
            <a:off x="9477375" y="5610225"/>
            <a:ext cx="2514600" cy="1038225"/>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t>INSERT 8</a:t>
            </a:r>
          </a:p>
        </p:txBody>
      </p:sp>
      <p:sp>
        <p:nvSpPr>
          <p:cNvPr id="3" name="Hộp Văn bản 2">
            <a:extLst>
              <a:ext uri="{FF2B5EF4-FFF2-40B4-BE49-F238E27FC236}">
                <a16:creationId xmlns:a16="http://schemas.microsoft.com/office/drawing/2014/main" id="{F4414B3B-11CC-C647-0631-0E8BFCA0E7CF}"/>
              </a:ext>
            </a:extLst>
          </p:cNvPr>
          <p:cNvSpPr txBox="1"/>
          <p:nvPr/>
        </p:nvSpPr>
        <p:spPr>
          <a:xfrm>
            <a:off x="5087198" y="2228851"/>
            <a:ext cx="284052" cy="307777"/>
          </a:xfrm>
          <a:prstGeom prst="rect">
            <a:avLst/>
          </a:prstGeom>
          <a:noFill/>
          <a:ln>
            <a:noFill/>
          </a:ln>
        </p:spPr>
        <p:txBody>
          <a:bodyPr wrap="none" rtlCol="0">
            <a:spAutoFit/>
          </a:bodyPr>
          <a:lstStyle/>
          <a:p>
            <a:r>
              <a:rPr lang="en-US">
                <a:ln w="0"/>
                <a:effectLst>
                  <a:outerShdw blurRad="38100" dist="25400" dir="5400000" algn="ctr" rotWithShape="0">
                    <a:srgbClr val="6E747A">
                      <a:alpha val="43000"/>
                    </a:srgbClr>
                  </a:outerShdw>
                </a:effectLst>
              </a:rPr>
              <a:t>0</a:t>
            </a:r>
          </a:p>
        </p:txBody>
      </p:sp>
      <p:sp>
        <p:nvSpPr>
          <p:cNvPr id="4" name="Hình Bầu dục 3">
            <a:extLst>
              <a:ext uri="{FF2B5EF4-FFF2-40B4-BE49-F238E27FC236}">
                <a16:creationId xmlns:a16="http://schemas.microsoft.com/office/drawing/2014/main" id="{1A5F13FA-C204-957F-36FE-C78E5814F240}"/>
              </a:ext>
            </a:extLst>
          </p:cNvPr>
          <p:cNvSpPr/>
          <p:nvPr/>
        </p:nvSpPr>
        <p:spPr>
          <a:xfrm>
            <a:off x="5760243" y="1562101"/>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15</a:t>
            </a:r>
          </a:p>
        </p:txBody>
      </p:sp>
      <p:sp>
        <p:nvSpPr>
          <p:cNvPr id="5" name="Hộp Văn bản 4">
            <a:extLst>
              <a:ext uri="{FF2B5EF4-FFF2-40B4-BE49-F238E27FC236}">
                <a16:creationId xmlns:a16="http://schemas.microsoft.com/office/drawing/2014/main" id="{18E7C28A-4C75-52AB-52F1-D8661F98D124}"/>
              </a:ext>
            </a:extLst>
          </p:cNvPr>
          <p:cNvSpPr txBox="1"/>
          <p:nvPr/>
        </p:nvSpPr>
        <p:spPr>
          <a:xfrm>
            <a:off x="5953973" y="1254324"/>
            <a:ext cx="343364" cy="307777"/>
          </a:xfrm>
          <a:prstGeom prst="rect">
            <a:avLst/>
          </a:prstGeom>
          <a:noFill/>
        </p:spPr>
        <p:txBody>
          <a:bodyPr wrap="none" rtlCol="0">
            <a:spAutoFit/>
          </a:bodyPr>
          <a:lstStyle/>
          <a:p>
            <a:r>
              <a:rPr lang="en-US"/>
              <a:t>-1</a:t>
            </a:r>
          </a:p>
        </p:txBody>
      </p:sp>
      <p:sp>
        <p:nvSpPr>
          <p:cNvPr id="6" name="Hình Bầu dục 5">
            <a:extLst>
              <a:ext uri="{FF2B5EF4-FFF2-40B4-BE49-F238E27FC236}">
                <a16:creationId xmlns:a16="http://schemas.microsoft.com/office/drawing/2014/main" id="{C355A995-AAA3-20FD-3973-E9545AD2A767}"/>
              </a:ext>
            </a:extLst>
          </p:cNvPr>
          <p:cNvSpPr/>
          <p:nvPr/>
        </p:nvSpPr>
        <p:spPr>
          <a:xfrm>
            <a:off x="6617493" y="2536628"/>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20</a:t>
            </a:r>
          </a:p>
        </p:txBody>
      </p:sp>
      <p:sp>
        <p:nvSpPr>
          <p:cNvPr id="8" name="Hộp Văn bản 7">
            <a:extLst>
              <a:ext uri="{FF2B5EF4-FFF2-40B4-BE49-F238E27FC236}">
                <a16:creationId xmlns:a16="http://schemas.microsoft.com/office/drawing/2014/main" id="{7271A83A-33ED-0E11-5A7B-390395E190D9}"/>
              </a:ext>
            </a:extLst>
          </p:cNvPr>
          <p:cNvSpPr txBox="1"/>
          <p:nvPr/>
        </p:nvSpPr>
        <p:spPr>
          <a:xfrm>
            <a:off x="6811223" y="2228851"/>
            <a:ext cx="284052" cy="307777"/>
          </a:xfrm>
          <a:prstGeom prst="rect">
            <a:avLst/>
          </a:prstGeom>
          <a:noFill/>
        </p:spPr>
        <p:txBody>
          <a:bodyPr wrap="none" rtlCol="0">
            <a:spAutoFit/>
          </a:bodyPr>
          <a:lstStyle/>
          <a:p>
            <a:r>
              <a:rPr lang="en-US"/>
              <a:t>0</a:t>
            </a:r>
          </a:p>
        </p:txBody>
      </p:sp>
      <p:cxnSp>
        <p:nvCxnSpPr>
          <p:cNvPr id="9" name="Đường kết nối Mũi tên Thẳng 8">
            <a:extLst>
              <a:ext uri="{FF2B5EF4-FFF2-40B4-BE49-F238E27FC236}">
                <a16:creationId xmlns:a16="http://schemas.microsoft.com/office/drawing/2014/main" id="{92D56626-9F15-9C44-69B2-3F3B969FD816}"/>
              </a:ext>
            </a:extLst>
          </p:cNvPr>
          <p:cNvCxnSpPr>
            <a:cxnSpLocks/>
            <a:stCxn id="4" idx="5"/>
            <a:endCxn id="6" idx="1"/>
          </p:cNvCxnSpPr>
          <p:nvPr/>
        </p:nvCxnSpPr>
        <p:spPr>
          <a:xfrm>
            <a:off x="6333415" y="2131208"/>
            <a:ext cx="382419"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D98E23E7-145E-FA81-7115-FD31DB2723DF}"/>
              </a:ext>
            </a:extLst>
          </p:cNvPr>
          <p:cNvCxnSpPr>
            <a:stCxn id="4" idx="3"/>
            <a:endCxn id="13" idx="7"/>
          </p:cNvCxnSpPr>
          <p:nvPr/>
        </p:nvCxnSpPr>
        <p:spPr>
          <a:xfrm flipH="1">
            <a:off x="5466640" y="2131208"/>
            <a:ext cx="391944"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Hình Bầu dục 6">
            <a:extLst>
              <a:ext uri="{FF2B5EF4-FFF2-40B4-BE49-F238E27FC236}">
                <a16:creationId xmlns:a16="http://schemas.microsoft.com/office/drawing/2014/main" id="{FBD496CD-3A3C-2E58-233C-B060FFDF9464}"/>
              </a:ext>
            </a:extLst>
          </p:cNvPr>
          <p:cNvSpPr/>
          <p:nvPr/>
        </p:nvSpPr>
        <p:spPr>
          <a:xfrm>
            <a:off x="5755480" y="3511155"/>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12</a:t>
            </a:r>
          </a:p>
        </p:txBody>
      </p:sp>
      <p:sp>
        <p:nvSpPr>
          <p:cNvPr id="10" name="Hộp Văn bản 9">
            <a:extLst>
              <a:ext uri="{FF2B5EF4-FFF2-40B4-BE49-F238E27FC236}">
                <a16:creationId xmlns:a16="http://schemas.microsoft.com/office/drawing/2014/main" id="{6559D64C-A657-79CB-D4E8-6338BBC0D0C9}"/>
              </a:ext>
            </a:extLst>
          </p:cNvPr>
          <p:cNvSpPr txBox="1"/>
          <p:nvPr/>
        </p:nvSpPr>
        <p:spPr>
          <a:xfrm>
            <a:off x="5949210" y="3203378"/>
            <a:ext cx="284052" cy="307777"/>
          </a:xfrm>
          <a:prstGeom prst="rect">
            <a:avLst/>
          </a:prstGeom>
          <a:noFill/>
        </p:spPr>
        <p:txBody>
          <a:bodyPr wrap="none" rtlCol="0">
            <a:spAutoFit/>
          </a:bodyPr>
          <a:lstStyle/>
          <a:p>
            <a:r>
              <a:rPr lang="en-US"/>
              <a:t>0</a:t>
            </a:r>
          </a:p>
        </p:txBody>
      </p:sp>
      <p:cxnSp>
        <p:nvCxnSpPr>
          <p:cNvPr id="12" name="Đường kết nối Mũi tên Thẳng 11">
            <a:extLst>
              <a:ext uri="{FF2B5EF4-FFF2-40B4-BE49-F238E27FC236}">
                <a16:creationId xmlns:a16="http://schemas.microsoft.com/office/drawing/2014/main" id="{7A3F55D0-F564-AC26-5DB7-F1D5BFE54A39}"/>
              </a:ext>
            </a:extLst>
          </p:cNvPr>
          <p:cNvCxnSpPr>
            <a:cxnSpLocks/>
            <a:stCxn id="13" idx="5"/>
            <a:endCxn id="7" idx="1"/>
          </p:cNvCxnSpPr>
          <p:nvPr/>
        </p:nvCxnSpPr>
        <p:spPr>
          <a:xfrm>
            <a:off x="5466640" y="3105735"/>
            <a:ext cx="387181"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 name="Hình Bầu dục 14">
            <a:extLst>
              <a:ext uri="{FF2B5EF4-FFF2-40B4-BE49-F238E27FC236}">
                <a16:creationId xmlns:a16="http://schemas.microsoft.com/office/drawing/2014/main" id="{A2A4B5BF-AF52-F4D7-4807-17CC89496FAD}"/>
              </a:ext>
            </a:extLst>
          </p:cNvPr>
          <p:cNvSpPr/>
          <p:nvPr/>
        </p:nvSpPr>
        <p:spPr>
          <a:xfrm>
            <a:off x="4025983" y="3511155"/>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9</a:t>
            </a:r>
          </a:p>
        </p:txBody>
      </p:sp>
      <p:sp>
        <p:nvSpPr>
          <p:cNvPr id="16" name="Hộp Văn bản 15">
            <a:extLst>
              <a:ext uri="{FF2B5EF4-FFF2-40B4-BE49-F238E27FC236}">
                <a16:creationId xmlns:a16="http://schemas.microsoft.com/office/drawing/2014/main" id="{EDBFD63E-E335-653F-DA36-C919E693DCC0}"/>
              </a:ext>
            </a:extLst>
          </p:cNvPr>
          <p:cNvSpPr txBox="1"/>
          <p:nvPr/>
        </p:nvSpPr>
        <p:spPr>
          <a:xfrm>
            <a:off x="4219713" y="3203378"/>
            <a:ext cx="388248" cy="307777"/>
          </a:xfrm>
          <a:prstGeom prst="rect">
            <a:avLst/>
          </a:prstGeom>
          <a:noFill/>
          <a:ln>
            <a:noFill/>
          </a:ln>
        </p:spPr>
        <p:txBody>
          <a:bodyPr wrap="square" rtlCol="0">
            <a:spAutoFit/>
          </a:bodyPr>
          <a:lstStyle/>
          <a:p>
            <a:r>
              <a:rPr lang="en-US">
                <a:ln w="0"/>
                <a:effectLst>
                  <a:outerShdw blurRad="38100" dist="25400" dir="5400000" algn="ctr" rotWithShape="0">
                    <a:srgbClr val="6E747A">
                      <a:alpha val="43000"/>
                    </a:srgbClr>
                  </a:outerShdw>
                </a:effectLst>
              </a:rPr>
              <a:t>0</a:t>
            </a:r>
          </a:p>
        </p:txBody>
      </p:sp>
      <p:cxnSp>
        <p:nvCxnSpPr>
          <p:cNvPr id="17" name="Đường kết nối Mũi tên Thẳng 16">
            <a:extLst>
              <a:ext uri="{FF2B5EF4-FFF2-40B4-BE49-F238E27FC236}">
                <a16:creationId xmlns:a16="http://schemas.microsoft.com/office/drawing/2014/main" id="{F22FE305-5CB1-AF51-86DE-85FADC139A6C}"/>
              </a:ext>
            </a:extLst>
          </p:cNvPr>
          <p:cNvCxnSpPr>
            <a:cxnSpLocks/>
            <a:stCxn id="13" idx="3"/>
            <a:endCxn id="15" idx="7"/>
          </p:cNvCxnSpPr>
          <p:nvPr/>
        </p:nvCxnSpPr>
        <p:spPr>
          <a:xfrm flipH="1">
            <a:off x="4599155" y="3105735"/>
            <a:ext cx="392654"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164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demo</a:t>
            </a:r>
            <a:endParaRPr lang="en-US" sz="1200"/>
          </a:p>
        </p:txBody>
      </p:sp>
      <p:sp>
        <p:nvSpPr>
          <p:cNvPr id="13" name="Hình Bầu dục 12">
            <a:extLst>
              <a:ext uri="{FF2B5EF4-FFF2-40B4-BE49-F238E27FC236}">
                <a16:creationId xmlns:a16="http://schemas.microsoft.com/office/drawing/2014/main" id="{A113CC9B-FF8B-D913-56C3-5708377944D3}"/>
              </a:ext>
            </a:extLst>
          </p:cNvPr>
          <p:cNvSpPr/>
          <p:nvPr/>
        </p:nvSpPr>
        <p:spPr>
          <a:xfrm>
            <a:off x="4893468" y="2536628"/>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10</a:t>
            </a:r>
          </a:p>
        </p:txBody>
      </p:sp>
      <p:sp>
        <p:nvSpPr>
          <p:cNvPr id="14" name="Mũi tên: Phải 13">
            <a:extLst>
              <a:ext uri="{FF2B5EF4-FFF2-40B4-BE49-F238E27FC236}">
                <a16:creationId xmlns:a16="http://schemas.microsoft.com/office/drawing/2014/main" id="{04CD3B20-4C1A-0439-8EBB-F385EDDAD428}"/>
              </a:ext>
            </a:extLst>
          </p:cNvPr>
          <p:cNvSpPr/>
          <p:nvPr/>
        </p:nvSpPr>
        <p:spPr>
          <a:xfrm>
            <a:off x="9477375" y="5610225"/>
            <a:ext cx="2514600" cy="1038225"/>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t>ROTATE RIGHT</a:t>
            </a:r>
          </a:p>
        </p:txBody>
      </p:sp>
      <p:sp>
        <p:nvSpPr>
          <p:cNvPr id="3" name="Hộp Văn bản 2">
            <a:extLst>
              <a:ext uri="{FF2B5EF4-FFF2-40B4-BE49-F238E27FC236}">
                <a16:creationId xmlns:a16="http://schemas.microsoft.com/office/drawing/2014/main" id="{F4414B3B-11CC-C647-0631-0E8BFCA0E7CF}"/>
              </a:ext>
            </a:extLst>
          </p:cNvPr>
          <p:cNvSpPr txBox="1"/>
          <p:nvPr/>
        </p:nvSpPr>
        <p:spPr>
          <a:xfrm>
            <a:off x="5087198" y="2228851"/>
            <a:ext cx="343364" cy="307777"/>
          </a:xfrm>
          <a:prstGeom prst="rect">
            <a:avLst/>
          </a:prstGeom>
          <a:noFill/>
          <a:ln>
            <a:noFill/>
          </a:ln>
        </p:spPr>
        <p:txBody>
          <a:bodyPr wrap="none" rtlCol="0">
            <a:spAutoFit/>
          </a:bodyPr>
          <a:lstStyle/>
          <a:p>
            <a:r>
              <a:rPr lang="en-US">
                <a:ln w="0"/>
                <a:effectLst>
                  <a:outerShdw blurRad="38100" dist="25400" dir="5400000" algn="ctr" rotWithShape="0">
                    <a:srgbClr val="6E747A">
                      <a:alpha val="43000"/>
                    </a:srgbClr>
                  </a:outerShdw>
                </a:effectLst>
              </a:rPr>
              <a:t>-1</a:t>
            </a:r>
          </a:p>
        </p:txBody>
      </p:sp>
      <p:sp>
        <p:nvSpPr>
          <p:cNvPr id="4" name="Hình Bầu dục 3">
            <a:extLst>
              <a:ext uri="{FF2B5EF4-FFF2-40B4-BE49-F238E27FC236}">
                <a16:creationId xmlns:a16="http://schemas.microsoft.com/office/drawing/2014/main" id="{1A5F13FA-C204-957F-36FE-C78E5814F240}"/>
              </a:ext>
            </a:extLst>
          </p:cNvPr>
          <p:cNvSpPr/>
          <p:nvPr/>
        </p:nvSpPr>
        <p:spPr>
          <a:xfrm>
            <a:off x="5760243" y="1562101"/>
            <a:ext cx="671513" cy="666750"/>
          </a:xfrm>
          <a:prstGeom prst="ellipse">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chemeClr val="accent2"/>
                </a:solidFill>
              </a:rPr>
              <a:t>15</a:t>
            </a:r>
          </a:p>
        </p:txBody>
      </p:sp>
      <p:sp>
        <p:nvSpPr>
          <p:cNvPr id="5" name="Hộp Văn bản 4">
            <a:extLst>
              <a:ext uri="{FF2B5EF4-FFF2-40B4-BE49-F238E27FC236}">
                <a16:creationId xmlns:a16="http://schemas.microsoft.com/office/drawing/2014/main" id="{18E7C28A-4C75-52AB-52F1-D8661F98D124}"/>
              </a:ext>
            </a:extLst>
          </p:cNvPr>
          <p:cNvSpPr txBox="1"/>
          <p:nvPr/>
        </p:nvSpPr>
        <p:spPr>
          <a:xfrm>
            <a:off x="5953973" y="1254324"/>
            <a:ext cx="343364" cy="307777"/>
          </a:xfrm>
          <a:prstGeom prst="rect">
            <a:avLst/>
          </a:prstGeom>
          <a:noFill/>
          <a:ln>
            <a:noFill/>
          </a:ln>
        </p:spPr>
        <p:txBody>
          <a:bodyPr wrap="none" rtlCol="0">
            <a:spAutoFit/>
          </a:bodyPr>
          <a:lstStyle/>
          <a:p>
            <a:r>
              <a:rPr lang="en-US">
                <a:solidFill>
                  <a:schemeClr val="accent2"/>
                </a:solidFill>
              </a:rPr>
              <a:t>-2</a:t>
            </a:r>
          </a:p>
        </p:txBody>
      </p:sp>
      <p:sp>
        <p:nvSpPr>
          <p:cNvPr id="6" name="Hình Bầu dục 5">
            <a:extLst>
              <a:ext uri="{FF2B5EF4-FFF2-40B4-BE49-F238E27FC236}">
                <a16:creationId xmlns:a16="http://schemas.microsoft.com/office/drawing/2014/main" id="{C355A995-AAA3-20FD-3973-E9545AD2A767}"/>
              </a:ext>
            </a:extLst>
          </p:cNvPr>
          <p:cNvSpPr/>
          <p:nvPr/>
        </p:nvSpPr>
        <p:spPr>
          <a:xfrm>
            <a:off x="6617493" y="2536628"/>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20</a:t>
            </a:r>
          </a:p>
        </p:txBody>
      </p:sp>
      <p:sp>
        <p:nvSpPr>
          <p:cNvPr id="8" name="Hộp Văn bản 7">
            <a:extLst>
              <a:ext uri="{FF2B5EF4-FFF2-40B4-BE49-F238E27FC236}">
                <a16:creationId xmlns:a16="http://schemas.microsoft.com/office/drawing/2014/main" id="{7271A83A-33ED-0E11-5A7B-390395E190D9}"/>
              </a:ext>
            </a:extLst>
          </p:cNvPr>
          <p:cNvSpPr txBox="1"/>
          <p:nvPr/>
        </p:nvSpPr>
        <p:spPr>
          <a:xfrm>
            <a:off x="6811223" y="2228851"/>
            <a:ext cx="284052" cy="307777"/>
          </a:xfrm>
          <a:prstGeom prst="rect">
            <a:avLst/>
          </a:prstGeom>
          <a:noFill/>
        </p:spPr>
        <p:txBody>
          <a:bodyPr wrap="none" rtlCol="0">
            <a:spAutoFit/>
          </a:bodyPr>
          <a:lstStyle/>
          <a:p>
            <a:r>
              <a:rPr lang="en-US"/>
              <a:t>0</a:t>
            </a:r>
          </a:p>
        </p:txBody>
      </p:sp>
      <p:cxnSp>
        <p:nvCxnSpPr>
          <p:cNvPr id="9" name="Đường kết nối Mũi tên Thẳng 8">
            <a:extLst>
              <a:ext uri="{FF2B5EF4-FFF2-40B4-BE49-F238E27FC236}">
                <a16:creationId xmlns:a16="http://schemas.microsoft.com/office/drawing/2014/main" id="{92D56626-9F15-9C44-69B2-3F3B969FD816}"/>
              </a:ext>
            </a:extLst>
          </p:cNvPr>
          <p:cNvCxnSpPr>
            <a:cxnSpLocks/>
            <a:stCxn id="4" idx="5"/>
            <a:endCxn id="6" idx="1"/>
          </p:cNvCxnSpPr>
          <p:nvPr/>
        </p:nvCxnSpPr>
        <p:spPr>
          <a:xfrm>
            <a:off x="6333415" y="2131208"/>
            <a:ext cx="382419"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D98E23E7-145E-FA81-7115-FD31DB2723DF}"/>
              </a:ext>
            </a:extLst>
          </p:cNvPr>
          <p:cNvCxnSpPr>
            <a:stCxn id="4" idx="3"/>
            <a:endCxn id="13" idx="7"/>
          </p:cNvCxnSpPr>
          <p:nvPr/>
        </p:nvCxnSpPr>
        <p:spPr>
          <a:xfrm flipH="1">
            <a:off x="5466640" y="2131208"/>
            <a:ext cx="391944"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Hình Bầu dục 6">
            <a:extLst>
              <a:ext uri="{FF2B5EF4-FFF2-40B4-BE49-F238E27FC236}">
                <a16:creationId xmlns:a16="http://schemas.microsoft.com/office/drawing/2014/main" id="{FBD496CD-3A3C-2E58-233C-B060FFDF9464}"/>
              </a:ext>
            </a:extLst>
          </p:cNvPr>
          <p:cNvSpPr/>
          <p:nvPr/>
        </p:nvSpPr>
        <p:spPr>
          <a:xfrm>
            <a:off x="5755480" y="3511155"/>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12</a:t>
            </a:r>
          </a:p>
        </p:txBody>
      </p:sp>
      <p:sp>
        <p:nvSpPr>
          <p:cNvPr id="10" name="Hộp Văn bản 9">
            <a:extLst>
              <a:ext uri="{FF2B5EF4-FFF2-40B4-BE49-F238E27FC236}">
                <a16:creationId xmlns:a16="http://schemas.microsoft.com/office/drawing/2014/main" id="{6559D64C-A657-79CB-D4E8-6338BBC0D0C9}"/>
              </a:ext>
            </a:extLst>
          </p:cNvPr>
          <p:cNvSpPr txBox="1"/>
          <p:nvPr/>
        </p:nvSpPr>
        <p:spPr>
          <a:xfrm>
            <a:off x="5949210" y="3203378"/>
            <a:ext cx="284052" cy="307777"/>
          </a:xfrm>
          <a:prstGeom prst="rect">
            <a:avLst/>
          </a:prstGeom>
          <a:noFill/>
        </p:spPr>
        <p:txBody>
          <a:bodyPr wrap="none" rtlCol="0">
            <a:spAutoFit/>
          </a:bodyPr>
          <a:lstStyle/>
          <a:p>
            <a:r>
              <a:rPr lang="en-US"/>
              <a:t>0</a:t>
            </a:r>
          </a:p>
        </p:txBody>
      </p:sp>
      <p:cxnSp>
        <p:nvCxnSpPr>
          <p:cNvPr id="12" name="Đường kết nối Mũi tên Thẳng 11">
            <a:extLst>
              <a:ext uri="{FF2B5EF4-FFF2-40B4-BE49-F238E27FC236}">
                <a16:creationId xmlns:a16="http://schemas.microsoft.com/office/drawing/2014/main" id="{7A3F55D0-F564-AC26-5DB7-F1D5BFE54A39}"/>
              </a:ext>
            </a:extLst>
          </p:cNvPr>
          <p:cNvCxnSpPr>
            <a:cxnSpLocks/>
            <a:stCxn id="13" idx="5"/>
            <a:endCxn id="7" idx="1"/>
          </p:cNvCxnSpPr>
          <p:nvPr/>
        </p:nvCxnSpPr>
        <p:spPr>
          <a:xfrm>
            <a:off x="5466640" y="3105735"/>
            <a:ext cx="387181"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5" name="Hình Bầu dục 14">
            <a:extLst>
              <a:ext uri="{FF2B5EF4-FFF2-40B4-BE49-F238E27FC236}">
                <a16:creationId xmlns:a16="http://schemas.microsoft.com/office/drawing/2014/main" id="{A2A4B5BF-AF52-F4D7-4807-17CC89496FAD}"/>
              </a:ext>
            </a:extLst>
          </p:cNvPr>
          <p:cNvSpPr/>
          <p:nvPr/>
        </p:nvSpPr>
        <p:spPr>
          <a:xfrm>
            <a:off x="4025983" y="3511155"/>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9</a:t>
            </a:r>
          </a:p>
        </p:txBody>
      </p:sp>
      <p:sp>
        <p:nvSpPr>
          <p:cNvPr id="16" name="Hộp Văn bản 15">
            <a:extLst>
              <a:ext uri="{FF2B5EF4-FFF2-40B4-BE49-F238E27FC236}">
                <a16:creationId xmlns:a16="http://schemas.microsoft.com/office/drawing/2014/main" id="{EDBFD63E-E335-653F-DA36-C919E693DCC0}"/>
              </a:ext>
            </a:extLst>
          </p:cNvPr>
          <p:cNvSpPr txBox="1"/>
          <p:nvPr/>
        </p:nvSpPr>
        <p:spPr>
          <a:xfrm>
            <a:off x="4219713" y="3203378"/>
            <a:ext cx="388248" cy="307777"/>
          </a:xfrm>
          <a:prstGeom prst="rect">
            <a:avLst/>
          </a:prstGeom>
          <a:noFill/>
          <a:ln>
            <a:noFill/>
          </a:ln>
        </p:spPr>
        <p:txBody>
          <a:bodyPr wrap="square" rtlCol="0">
            <a:spAutoFit/>
          </a:bodyPr>
          <a:lstStyle/>
          <a:p>
            <a:r>
              <a:rPr lang="en-US">
                <a:ln w="0"/>
                <a:effectLst>
                  <a:outerShdw blurRad="38100" dist="25400" dir="5400000" algn="ctr" rotWithShape="0">
                    <a:srgbClr val="6E747A">
                      <a:alpha val="43000"/>
                    </a:srgbClr>
                  </a:outerShdw>
                </a:effectLst>
              </a:rPr>
              <a:t>-1</a:t>
            </a:r>
          </a:p>
        </p:txBody>
      </p:sp>
      <p:cxnSp>
        <p:nvCxnSpPr>
          <p:cNvPr id="17" name="Đường kết nối Mũi tên Thẳng 16">
            <a:extLst>
              <a:ext uri="{FF2B5EF4-FFF2-40B4-BE49-F238E27FC236}">
                <a16:creationId xmlns:a16="http://schemas.microsoft.com/office/drawing/2014/main" id="{F22FE305-5CB1-AF51-86DE-85FADC139A6C}"/>
              </a:ext>
            </a:extLst>
          </p:cNvPr>
          <p:cNvCxnSpPr>
            <a:cxnSpLocks/>
            <a:stCxn id="13" idx="3"/>
            <a:endCxn id="15" idx="7"/>
          </p:cNvCxnSpPr>
          <p:nvPr/>
        </p:nvCxnSpPr>
        <p:spPr>
          <a:xfrm flipH="1">
            <a:off x="4599155" y="3105735"/>
            <a:ext cx="392654"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Hình Bầu dục 17">
            <a:extLst>
              <a:ext uri="{FF2B5EF4-FFF2-40B4-BE49-F238E27FC236}">
                <a16:creationId xmlns:a16="http://schemas.microsoft.com/office/drawing/2014/main" id="{074D4FDD-95B3-9B59-6571-758A23AFDA61}"/>
              </a:ext>
            </a:extLst>
          </p:cNvPr>
          <p:cNvSpPr/>
          <p:nvPr/>
        </p:nvSpPr>
        <p:spPr>
          <a:xfrm>
            <a:off x="3149692" y="4485682"/>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8</a:t>
            </a:r>
          </a:p>
        </p:txBody>
      </p:sp>
      <p:sp>
        <p:nvSpPr>
          <p:cNvPr id="19" name="Hộp Văn bản 18">
            <a:extLst>
              <a:ext uri="{FF2B5EF4-FFF2-40B4-BE49-F238E27FC236}">
                <a16:creationId xmlns:a16="http://schemas.microsoft.com/office/drawing/2014/main" id="{4E9793EF-A4F9-3018-A645-9FDE848875CA}"/>
              </a:ext>
            </a:extLst>
          </p:cNvPr>
          <p:cNvSpPr txBox="1"/>
          <p:nvPr/>
        </p:nvSpPr>
        <p:spPr>
          <a:xfrm>
            <a:off x="3343422" y="4177905"/>
            <a:ext cx="388248" cy="307777"/>
          </a:xfrm>
          <a:prstGeom prst="rect">
            <a:avLst/>
          </a:prstGeom>
          <a:noFill/>
          <a:ln>
            <a:noFill/>
          </a:ln>
        </p:spPr>
        <p:txBody>
          <a:bodyPr wrap="square" rtlCol="0">
            <a:spAutoFit/>
          </a:bodyPr>
          <a:lstStyle/>
          <a:p>
            <a:r>
              <a:rPr lang="en-US">
                <a:ln w="0"/>
                <a:effectLst>
                  <a:outerShdw blurRad="38100" dist="25400" dir="5400000" algn="ctr" rotWithShape="0">
                    <a:srgbClr val="6E747A">
                      <a:alpha val="43000"/>
                    </a:srgbClr>
                  </a:outerShdw>
                </a:effectLst>
              </a:rPr>
              <a:t>0</a:t>
            </a:r>
          </a:p>
        </p:txBody>
      </p:sp>
      <p:cxnSp>
        <p:nvCxnSpPr>
          <p:cNvPr id="20" name="Đường kết nối Mũi tên Thẳng 19">
            <a:extLst>
              <a:ext uri="{FF2B5EF4-FFF2-40B4-BE49-F238E27FC236}">
                <a16:creationId xmlns:a16="http://schemas.microsoft.com/office/drawing/2014/main" id="{4DAA2882-A418-698E-8C98-01AE3263A67C}"/>
              </a:ext>
            </a:extLst>
          </p:cNvPr>
          <p:cNvCxnSpPr>
            <a:cxnSpLocks/>
            <a:stCxn id="15" idx="3"/>
            <a:endCxn id="18" idx="7"/>
          </p:cNvCxnSpPr>
          <p:nvPr/>
        </p:nvCxnSpPr>
        <p:spPr>
          <a:xfrm flipH="1">
            <a:off x="3722864" y="4080262"/>
            <a:ext cx="401460"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2" name="Mũi tên: Cong Xuống 21">
            <a:extLst>
              <a:ext uri="{FF2B5EF4-FFF2-40B4-BE49-F238E27FC236}">
                <a16:creationId xmlns:a16="http://schemas.microsoft.com/office/drawing/2014/main" id="{8D045535-EFBE-17E7-1BCD-9DD765AB5253}"/>
              </a:ext>
            </a:extLst>
          </p:cNvPr>
          <p:cNvSpPr/>
          <p:nvPr/>
        </p:nvSpPr>
        <p:spPr>
          <a:xfrm>
            <a:off x="5453363" y="1062143"/>
            <a:ext cx="1344583" cy="503063"/>
          </a:xfrm>
          <a:prstGeom prst="curved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407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definitions : Disadvantages</a:t>
            </a:r>
            <a:endParaRPr lang="en-US" sz="1200"/>
          </a:p>
        </p:txBody>
      </p:sp>
      <p:sp>
        <p:nvSpPr>
          <p:cNvPr id="3" name="Hộp Văn bản 2">
            <a:extLst>
              <a:ext uri="{FF2B5EF4-FFF2-40B4-BE49-F238E27FC236}">
                <a16:creationId xmlns:a16="http://schemas.microsoft.com/office/drawing/2014/main" id="{0482E78F-9562-F918-CD8A-F0F84BFF7177}"/>
              </a:ext>
            </a:extLst>
          </p:cNvPr>
          <p:cNvSpPr txBox="1"/>
          <p:nvPr/>
        </p:nvSpPr>
        <p:spPr>
          <a:xfrm>
            <a:off x="114300" y="876574"/>
            <a:ext cx="11963400" cy="3539430"/>
          </a:xfrm>
          <a:prstGeom prst="rect">
            <a:avLst/>
          </a:prstGeom>
          <a:noFill/>
        </p:spPr>
        <p:txBody>
          <a:bodyPr wrap="square" rtlCol="0">
            <a:spAutoFit/>
          </a:bodyPr>
          <a:lstStyle/>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Memory overhead: </a:t>
            </a:r>
            <a:r>
              <a:rPr lang="en-US" sz="2800">
                <a:latin typeface="Calibri" panose="020F0502020204030204" pitchFamily="34" charset="0"/>
                <a:ea typeface="Calibri" panose="020F0502020204030204" pitchFamily="34" charset="0"/>
                <a:cs typeface="Calibri" panose="020F0502020204030204" pitchFamily="34" charset="0"/>
              </a:rPr>
              <a:t>require a significant amount of memory to store, especially if they are very large. </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Imbalanced trees: </a:t>
            </a:r>
            <a:r>
              <a:rPr lang="en-US" sz="2800">
                <a:latin typeface="Calibri" panose="020F0502020204030204" pitchFamily="34" charset="0"/>
                <a:ea typeface="Calibri" panose="020F0502020204030204" pitchFamily="34" charset="0"/>
                <a:cs typeface="Calibri" panose="020F0502020204030204" pitchFamily="34" charset="0"/>
              </a:rPr>
              <a:t>non balanced tree can result in uneven search times</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Complexity: </a:t>
            </a:r>
            <a:r>
              <a:rPr lang="en-US" sz="2800">
                <a:latin typeface="Calibri" panose="020F0502020204030204" pitchFamily="34" charset="0"/>
                <a:ea typeface="Calibri" panose="020F0502020204030204" pitchFamily="34" charset="0"/>
                <a:cs typeface="Calibri" panose="020F0502020204030204" pitchFamily="34" charset="0"/>
              </a:rPr>
              <a:t>can be difficult to understand and implement correctly.</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Limited flexibility: </a:t>
            </a:r>
            <a:r>
              <a:rPr lang="en-US" sz="2800">
                <a:latin typeface="Calibri" panose="020F0502020204030204" pitchFamily="34" charset="0"/>
                <a:ea typeface="Calibri" panose="020F0502020204030204" pitchFamily="34" charset="0"/>
                <a:cs typeface="Calibri" panose="020F0502020204030204" pitchFamily="34" charset="0"/>
              </a:rPr>
              <a:t>While trees are flexible in terms of size and structure, they are not as flexible as other data structures like hash tables.</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Inefficient for certain operations: </a:t>
            </a:r>
            <a:r>
              <a:rPr lang="en-US" sz="2800">
                <a:latin typeface="Calibri" panose="020F0502020204030204" pitchFamily="34" charset="0"/>
                <a:ea typeface="Calibri" panose="020F0502020204030204" pitchFamily="34" charset="0"/>
                <a:cs typeface="Calibri" panose="020F0502020204030204" pitchFamily="34" charset="0"/>
              </a:rPr>
              <a:t>inefficient for other operations like sorting or grouping.</a:t>
            </a:r>
          </a:p>
        </p:txBody>
      </p:sp>
    </p:spTree>
    <p:extLst>
      <p:ext uri="{BB962C8B-B14F-4D97-AF65-F5344CB8AC3E}">
        <p14:creationId xmlns:p14="http://schemas.microsoft.com/office/powerpoint/2010/main" val="202936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demo</a:t>
            </a:r>
            <a:endParaRPr lang="en-US" sz="1200"/>
          </a:p>
        </p:txBody>
      </p:sp>
      <p:sp>
        <p:nvSpPr>
          <p:cNvPr id="13" name="Hình Bầu dục 12">
            <a:extLst>
              <a:ext uri="{FF2B5EF4-FFF2-40B4-BE49-F238E27FC236}">
                <a16:creationId xmlns:a16="http://schemas.microsoft.com/office/drawing/2014/main" id="{A113CC9B-FF8B-D913-56C3-5708377944D3}"/>
              </a:ext>
            </a:extLst>
          </p:cNvPr>
          <p:cNvSpPr/>
          <p:nvPr/>
        </p:nvSpPr>
        <p:spPr>
          <a:xfrm>
            <a:off x="5760243" y="1562101"/>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10</a:t>
            </a:r>
          </a:p>
        </p:txBody>
      </p:sp>
      <p:sp>
        <p:nvSpPr>
          <p:cNvPr id="3" name="Hộp Văn bản 2">
            <a:extLst>
              <a:ext uri="{FF2B5EF4-FFF2-40B4-BE49-F238E27FC236}">
                <a16:creationId xmlns:a16="http://schemas.microsoft.com/office/drawing/2014/main" id="{F4414B3B-11CC-C647-0631-0E8BFCA0E7CF}"/>
              </a:ext>
            </a:extLst>
          </p:cNvPr>
          <p:cNvSpPr txBox="1"/>
          <p:nvPr/>
        </p:nvSpPr>
        <p:spPr>
          <a:xfrm>
            <a:off x="5953973" y="1254324"/>
            <a:ext cx="284052" cy="307777"/>
          </a:xfrm>
          <a:prstGeom prst="rect">
            <a:avLst/>
          </a:prstGeom>
          <a:noFill/>
          <a:ln>
            <a:noFill/>
          </a:ln>
        </p:spPr>
        <p:txBody>
          <a:bodyPr wrap="none" rtlCol="0">
            <a:spAutoFit/>
          </a:bodyPr>
          <a:lstStyle/>
          <a:p>
            <a:r>
              <a:rPr lang="en-US">
                <a:ln w="0"/>
                <a:effectLst>
                  <a:outerShdw blurRad="38100" dist="25400" dir="5400000" algn="ctr" rotWithShape="0">
                    <a:srgbClr val="6E747A">
                      <a:alpha val="43000"/>
                    </a:srgbClr>
                  </a:outerShdw>
                </a:effectLst>
              </a:rPr>
              <a:t>0</a:t>
            </a:r>
          </a:p>
        </p:txBody>
      </p:sp>
      <p:sp>
        <p:nvSpPr>
          <p:cNvPr id="4" name="Hình Bầu dục 3">
            <a:extLst>
              <a:ext uri="{FF2B5EF4-FFF2-40B4-BE49-F238E27FC236}">
                <a16:creationId xmlns:a16="http://schemas.microsoft.com/office/drawing/2014/main" id="{1A5F13FA-C204-957F-36FE-C78E5814F240}"/>
              </a:ext>
            </a:extLst>
          </p:cNvPr>
          <p:cNvSpPr/>
          <p:nvPr/>
        </p:nvSpPr>
        <p:spPr>
          <a:xfrm>
            <a:off x="6712500" y="2536628"/>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15</a:t>
            </a:r>
          </a:p>
        </p:txBody>
      </p:sp>
      <p:sp>
        <p:nvSpPr>
          <p:cNvPr id="5" name="Hộp Văn bản 4">
            <a:extLst>
              <a:ext uri="{FF2B5EF4-FFF2-40B4-BE49-F238E27FC236}">
                <a16:creationId xmlns:a16="http://schemas.microsoft.com/office/drawing/2014/main" id="{18E7C28A-4C75-52AB-52F1-D8661F98D124}"/>
              </a:ext>
            </a:extLst>
          </p:cNvPr>
          <p:cNvSpPr txBox="1"/>
          <p:nvPr/>
        </p:nvSpPr>
        <p:spPr>
          <a:xfrm>
            <a:off x="6906230" y="2228851"/>
            <a:ext cx="284052" cy="307777"/>
          </a:xfrm>
          <a:prstGeom prst="rect">
            <a:avLst/>
          </a:prstGeom>
          <a:noFill/>
          <a:ln>
            <a:noFill/>
          </a:ln>
        </p:spPr>
        <p:txBody>
          <a:bodyPr wrap="none" rtlCol="0">
            <a:spAutoFit/>
          </a:bodyPr>
          <a:lstStyle/>
          <a:p>
            <a:r>
              <a:rPr lang="en-US"/>
              <a:t>0</a:t>
            </a:r>
          </a:p>
        </p:txBody>
      </p:sp>
      <p:sp>
        <p:nvSpPr>
          <p:cNvPr id="6" name="Hình Bầu dục 5">
            <a:extLst>
              <a:ext uri="{FF2B5EF4-FFF2-40B4-BE49-F238E27FC236}">
                <a16:creationId xmlns:a16="http://schemas.microsoft.com/office/drawing/2014/main" id="{C355A995-AAA3-20FD-3973-E9545AD2A767}"/>
              </a:ext>
            </a:extLst>
          </p:cNvPr>
          <p:cNvSpPr/>
          <p:nvPr/>
        </p:nvSpPr>
        <p:spPr>
          <a:xfrm>
            <a:off x="7569750" y="3511155"/>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20</a:t>
            </a:r>
          </a:p>
        </p:txBody>
      </p:sp>
      <p:sp>
        <p:nvSpPr>
          <p:cNvPr id="8" name="Hộp Văn bản 7">
            <a:extLst>
              <a:ext uri="{FF2B5EF4-FFF2-40B4-BE49-F238E27FC236}">
                <a16:creationId xmlns:a16="http://schemas.microsoft.com/office/drawing/2014/main" id="{7271A83A-33ED-0E11-5A7B-390395E190D9}"/>
              </a:ext>
            </a:extLst>
          </p:cNvPr>
          <p:cNvSpPr txBox="1"/>
          <p:nvPr/>
        </p:nvSpPr>
        <p:spPr>
          <a:xfrm>
            <a:off x="7763480" y="3203378"/>
            <a:ext cx="284052" cy="307777"/>
          </a:xfrm>
          <a:prstGeom prst="rect">
            <a:avLst/>
          </a:prstGeom>
          <a:noFill/>
        </p:spPr>
        <p:txBody>
          <a:bodyPr wrap="none" rtlCol="0">
            <a:spAutoFit/>
          </a:bodyPr>
          <a:lstStyle/>
          <a:p>
            <a:r>
              <a:rPr lang="en-US"/>
              <a:t>0</a:t>
            </a:r>
          </a:p>
        </p:txBody>
      </p:sp>
      <p:cxnSp>
        <p:nvCxnSpPr>
          <p:cNvPr id="9" name="Đường kết nối Mũi tên Thẳng 8">
            <a:extLst>
              <a:ext uri="{FF2B5EF4-FFF2-40B4-BE49-F238E27FC236}">
                <a16:creationId xmlns:a16="http://schemas.microsoft.com/office/drawing/2014/main" id="{92D56626-9F15-9C44-69B2-3F3B969FD816}"/>
              </a:ext>
            </a:extLst>
          </p:cNvPr>
          <p:cNvCxnSpPr>
            <a:cxnSpLocks/>
            <a:stCxn id="4" idx="5"/>
            <a:endCxn id="6" idx="1"/>
          </p:cNvCxnSpPr>
          <p:nvPr/>
        </p:nvCxnSpPr>
        <p:spPr>
          <a:xfrm>
            <a:off x="7285672" y="3105735"/>
            <a:ext cx="382419"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Hình Bầu dục 6">
            <a:extLst>
              <a:ext uri="{FF2B5EF4-FFF2-40B4-BE49-F238E27FC236}">
                <a16:creationId xmlns:a16="http://schemas.microsoft.com/office/drawing/2014/main" id="{FBD496CD-3A3C-2E58-233C-B060FFDF9464}"/>
              </a:ext>
            </a:extLst>
          </p:cNvPr>
          <p:cNvSpPr/>
          <p:nvPr/>
        </p:nvSpPr>
        <p:spPr>
          <a:xfrm>
            <a:off x="5755480" y="3511155"/>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12</a:t>
            </a:r>
          </a:p>
        </p:txBody>
      </p:sp>
      <p:sp>
        <p:nvSpPr>
          <p:cNvPr id="10" name="Hộp Văn bản 9">
            <a:extLst>
              <a:ext uri="{FF2B5EF4-FFF2-40B4-BE49-F238E27FC236}">
                <a16:creationId xmlns:a16="http://schemas.microsoft.com/office/drawing/2014/main" id="{6559D64C-A657-79CB-D4E8-6338BBC0D0C9}"/>
              </a:ext>
            </a:extLst>
          </p:cNvPr>
          <p:cNvSpPr txBox="1"/>
          <p:nvPr/>
        </p:nvSpPr>
        <p:spPr>
          <a:xfrm>
            <a:off x="5949210" y="3203378"/>
            <a:ext cx="284052" cy="307777"/>
          </a:xfrm>
          <a:prstGeom prst="rect">
            <a:avLst/>
          </a:prstGeom>
          <a:noFill/>
        </p:spPr>
        <p:txBody>
          <a:bodyPr wrap="none" rtlCol="0">
            <a:spAutoFit/>
          </a:bodyPr>
          <a:lstStyle/>
          <a:p>
            <a:r>
              <a:rPr lang="en-US"/>
              <a:t>0</a:t>
            </a:r>
          </a:p>
        </p:txBody>
      </p:sp>
      <p:sp>
        <p:nvSpPr>
          <p:cNvPr id="15" name="Hình Bầu dục 14">
            <a:extLst>
              <a:ext uri="{FF2B5EF4-FFF2-40B4-BE49-F238E27FC236}">
                <a16:creationId xmlns:a16="http://schemas.microsoft.com/office/drawing/2014/main" id="{A2A4B5BF-AF52-F4D7-4807-17CC89496FAD}"/>
              </a:ext>
            </a:extLst>
          </p:cNvPr>
          <p:cNvSpPr/>
          <p:nvPr/>
        </p:nvSpPr>
        <p:spPr>
          <a:xfrm>
            <a:off x="4892758" y="2536628"/>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9</a:t>
            </a:r>
          </a:p>
        </p:txBody>
      </p:sp>
      <p:sp>
        <p:nvSpPr>
          <p:cNvPr id="16" name="Hộp Văn bản 15">
            <a:extLst>
              <a:ext uri="{FF2B5EF4-FFF2-40B4-BE49-F238E27FC236}">
                <a16:creationId xmlns:a16="http://schemas.microsoft.com/office/drawing/2014/main" id="{EDBFD63E-E335-653F-DA36-C919E693DCC0}"/>
              </a:ext>
            </a:extLst>
          </p:cNvPr>
          <p:cNvSpPr txBox="1"/>
          <p:nvPr/>
        </p:nvSpPr>
        <p:spPr>
          <a:xfrm>
            <a:off x="5086488" y="2228851"/>
            <a:ext cx="388248" cy="307777"/>
          </a:xfrm>
          <a:prstGeom prst="rect">
            <a:avLst/>
          </a:prstGeom>
          <a:noFill/>
          <a:ln>
            <a:noFill/>
          </a:ln>
        </p:spPr>
        <p:txBody>
          <a:bodyPr wrap="square" rtlCol="0">
            <a:spAutoFit/>
          </a:bodyPr>
          <a:lstStyle/>
          <a:p>
            <a:r>
              <a:rPr lang="en-US">
                <a:ln w="0"/>
                <a:effectLst>
                  <a:outerShdw blurRad="38100" dist="25400" dir="5400000" algn="ctr" rotWithShape="0">
                    <a:srgbClr val="6E747A">
                      <a:alpha val="43000"/>
                    </a:srgbClr>
                  </a:outerShdw>
                </a:effectLst>
              </a:rPr>
              <a:t>-1</a:t>
            </a:r>
          </a:p>
        </p:txBody>
      </p:sp>
      <p:cxnSp>
        <p:nvCxnSpPr>
          <p:cNvPr id="17" name="Đường kết nối Mũi tên Thẳng 16">
            <a:extLst>
              <a:ext uri="{FF2B5EF4-FFF2-40B4-BE49-F238E27FC236}">
                <a16:creationId xmlns:a16="http://schemas.microsoft.com/office/drawing/2014/main" id="{F22FE305-5CB1-AF51-86DE-85FADC139A6C}"/>
              </a:ext>
            </a:extLst>
          </p:cNvPr>
          <p:cNvCxnSpPr>
            <a:cxnSpLocks/>
            <a:stCxn id="13" idx="3"/>
            <a:endCxn id="15" idx="7"/>
          </p:cNvCxnSpPr>
          <p:nvPr/>
        </p:nvCxnSpPr>
        <p:spPr>
          <a:xfrm flipH="1">
            <a:off x="5465930" y="2131208"/>
            <a:ext cx="392654"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Hình Bầu dục 17">
            <a:extLst>
              <a:ext uri="{FF2B5EF4-FFF2-40B4-BE49-F238E27FC236}">
                <a16:creationId xmlns:a16="http://schemas.microsoft.com/office/drawing/2014/main" id="{074D4FDD-95B3-9B59-6571-758A23AFDA61}"/>
              </a:ext>
            </a:extLst>
          </p:cNvPr>
          <p:cNvSpPr/>
          <p:nvPr/>
        </p:nvSpPr>
        <p:spPr>
          <a:xfrm>
            <a:off x="4016467" y="3511155"/>
            <a:ext cx="671513" cy="666750"/>
          </a:xfrm>
          <a:prstGeom prst="ellipse">
            <a:avLst/>
          </a:prstGeom>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solidFill>
                  <a:srgbClr val="000000"/>
                </a:solidFill>
              </a:rPr>
              <a:t>8</a:t>
            </a:r>
          </a:p>
        </p:txBody>
      </p:sp>
      <p:sp>
        <p:nvSpPr>
          <p:cNvPr id="19" name="Hộp Văn bản 18">
            <a:extLst>
              <a:ext uri="{FF2B5EF4-FFF2-40B4-BE49-F238E27FC236}">
                <a16:creationId xmlns:a16="http://schemas.microsoft.com/office/drawing/2014/main" id="{4E9793EF-A4F9-3018-A645-9FDE848875CA}"/>
              </a:ext>
            </a:extLst>
          </p:cNvPr>
          <p:cNvSpPr txBox="1"/>
          <p:nvPr/>
        </p:nvSpPr>
        <p:spPr>
          <a:xfrm>
            <a:off x="4210197" y="3203378"/>
            <a:ext cx="388248" cy="307777"/>
          </a:xfrm>
          <a:prstGeom prst="rect">
            <a:avLst/>
          </a:prstGeom>
          <a:noFill/>
          <a:ln>
            <a:noFill/>
          </a:ln>
        </p:spPr>
        <p:txBody>
          <a:bodyPr wrap="square" rtlCol="0">
            <a:spAutoFit/>
          </a:bodyPr>
          <a:lstStyle/>
          <a:p>
            <a:r>
              <a:rPr lang="en-US">
                <a:ln w="0"/>
                <a:effectLst>
                  <a:outerShdw blurRad="38100" dist="25400" dir="5400000" algn="ctr" rotWithShape="0">
                    <a:srgbClr val="6E747A">
                      <a:alpha val="43000"/>
                    </a:srgbClr>
                  </a:outerShdw>
                </a:effectLst>
              </a:rPr>
              <a:t>0</a:t>
            </a:r>
          </a:p>
        </p:txBody>
      </p:sp>
      <p:cxnSp>
        <p:nvCxnSpPr>
          <p:cNvPr id="20" name="Đường kết nối Mũi tên Thẳng 19">
            <a:extLst>
              <a:ext uri="{FF2B5EF4-FFF2-40B4-BE49-F238E27FC236}">
                <a16:creationId xmlns:a16="http://schemas.microsoft.com/office/drawing/2014/main" id="{4DAA2882-A418-698E-8C98-01AE3263A67C}"/>
              </a:ext>
            </a:extLst>
          </p:cNvPr>
          <p:cNvCxnSpPr>
            <a:cxnSpLocks/>
            <a:stCxn id="15" idx="3"/>
            <a:endCxn id="18" idx="7"/>
          </p:cNvCxnSpPr>
          <p:nvPr/>
        </p:nvCxnSpPr>
        <p:spPr>
          <a:xfrm flipH="1">
            <a:off x="4589639" y="3105735"/>
            <a:ext cx="401460"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Đường kết nối Mũi tên Thẳng 22">
            <a:extLst>
              <a:ext uri="{FF2B5EF4-FFF2-40B4-BE49-F238E27FC236}">
                <a16:creationId xmlns:a16="http://schemas.microsoft.com/office/drawing/2014/main" id="{E41F8874-70C5-6A6E-55D0-2D3E9359DA63}"/>
              </a:ext>
            </a:extLst>
          </p:cNvPr>
          <p:cNvCxnSpPr>
            <a:stCxn id="13" idx="5"/>
            <a:endCxn id="4" idx="1"/>
          </p:cNvCxnSpPr>
          <p:nvPr/>
        </p:nvCxnSpPr>
        <p:spPr>
          <a:xfrm>
            <a:off x="6333415" y="2131208"/>
            <a:ext cx="477426"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84D0502C-D1BD-0AF9-99CA-4B879FA00004}"/>
              </a:ext>
            </a:extLst>
          </p:cNvPr>
          <p:cNvCxnSpPr>
            <a:stCxn id="4" idx="3"/>
            <a:endCxn id="7" idx="7"/>
          </p:cNvCxnSpPr>
          <p:nvPr/>
        </p:nvCxnSpPr>
        <p:spPr>
          <a:xfrm flipH="1">
            <a:off x="6328652" y="3105735"/>
            <a:ext cx="482189" cy="5030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320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init code</a:t>
            </a:r>
            <a:endParaRPr lang="en-US" sz="1200"/>
          </a:p>
        </p:txBody>
      </p:sp>
      <p:pic>
        <p:nvPicPr>
          <p:cNvPr id="4" name="Hình ảnh 3">
            <a:extLst>
              <a:ext uri="{FF2B5EF4-FFF2-40B4-BE49-F238E27FC236}">
                <a16:creationId xmlns:a16="http://schemas.microsoft.com/office/drawing/2014/main" id="{338B55AF-7386-E6EA-D9EB-244BF891916E}"/>
              </a:ext>
            </a:extLst>
          </p:cNvPr>
          <p:cNvPicPr>
            <a:picLocks noChangeAspect="1"/>
          </p:cNvPicPr>
          <p:nvPr/>
        </p:nvPicPr>
        <p:blipFill>
          <a:blip r:embed="rId3"/>
          <a:stretch>
            <a:fillRect/>
          </a:stretch>
        </p:blipFill>
        <p:spPr>
          <a:xfrm>
            <a:off x="214013" y="961682"/>
            <a:ext cx="5472411" cy="5777111"/>
          </a:xfrm>
          <a:prstGeom prst="rect">
            <a:avLst/>
          </a:prstGeom>
        </p:spPr>
      </p:pic>
      <p:pic>
        <p:nvPicPr>
          <p:cNvPr id="6" name="Hình ảnh 5">
            <a:extLst>
              <a:ext uri="{FF2B5EF4-FFF2-40B4-BE49-F238E27FC236}">
                <a16:creationId xmlns:a16="http://schemas.microsoft.com/office/drawing/2014/main" id="{4934DC97-4B42-9159-D41C-D606B25979F6}"/>
              </a:ext>
            </a:extLst>
          </p:cNvPr>
          <p:cNvPicPr>
            <a:picLocks noChangeAspect="1"/>
          </p:cNvPicPr>
          <p:nvPr/>
        </p:nvPicPr>
        <p:blipFill>
          <a:blip r:embed="rId4"/>
          <a:stretch>
            <a:fillRect/>
          </a:stretch>
        </p:blipFill>
        <p:spPr>
          <a:xfrm>
            <a:off x="6786270" y="961683"/>
            <a:ext cx="4862805" cy="5693579"/>
          </a:xfrm>
          <a:prstGeom prst="rect">
            <a:avLst/>
          </a:prstGeom>
        </p:spPr>
      </p:pic>
    </p:spTree>
    <p:extLst>
      <p:ext uri="{BB962C8B-B14F-4D97-AF65-F5344CB8AC3E}">
        <p14:creationId xmlns:p14="http://schemas.microsoft.com/office/powerpoint/2010/main" val="218290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print node</a:t>
            </a:r>
            <a:endParaRPr lang="en-US" sz="1200"/>
          </a:p>
        </p:txBody>
      </p:sp>
      <p:pic>
        <p:nvPicPr>
          <p:cNvPr id="8" name="Hình ảnh 7">
            <a:extLst>
              <a:ext uri="{FF2B5EF4-FFF2-40B4-BE49-F238E27FC236}">
                <a16:creationId xmlns:a16="http://schemas.microsoft.com/office/drawing/2014/main" id="{ADF33018-9E79-709D-AC4F-1563351A79F2}"/>
              </a:ext>
            </a:extLst>
          </p:cNvPr>
          <p:cNvPicPr>
            <a:picLocks noChangeAspect="1"/>
          </p:cNvPicPr>
          <p:nvPr/>
        </p:nvPicPr>
        <p:blipFill>
          <a:blip r:embed="rId3"/>
          <a:stretch>
            <a:fillRect/>
          </a:stretch>
        </p:blipFill>
        <p:spPr>
          <a:xfrm>
            <a:off x="2712051" y="1118873"/>
            <a:ext cx="6767898" cy="5528870"/>
          </a:xfrm>
          <a:prstGeom prst="rect">
            <a:avLst/>
          </a:prstGeom>
        </p:spPr>
      </p:pic>
    </p:spTree>
    <p:extLst>
      <p:ext uri="{BB962C8B-B14F-4D97-AF65-F5344CB8AC3E}">
        <p14:creationId xmlns:p14="http://schemas.microsoft.com/office/powerpoint/2010/main" val="3958630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rotation</a:t>
            </a:r>
            <a:endParaRPr lang="en-US" sz="1200"/>
          </a:p>
        </p:txBody>
      </p:sp>
      <p:sp>
        <p:nvSpPr>
          <p:cNvPr id="11" name="Hộp Văn bản 10">
            <a:extLst>
              <a:ext uri="{FF2B5EF4-FFF2-40B4-BE49-F238E27FC236}">
                <a16:creationId xmlns:a16="http://schemas.microsoft.com/office/drawing/2014/main" id="{1A288A7D-5B5A-9A04-B9F3-0782CE8F16C8}"/>
              </a:ext>
            </a:extLst>
          </p:cNvPr>
          <p:cNvSpPr txBox="1"/>
          <p:nvPr/>
        </p:nvSpPr>
        <p:spPr>
          <a:xfrm>
            <a:off x="114300" y="936378"/>
            <a:ext cx="11964629"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Left rotation and right rotation</a:t>
            </a:r>
          </a:p>
        </p:txBody>
      </p:sp>
      <p:pic>
        <p:nvPicPr>
          <p:cNvPr id="2050" name="Picture 2">
            <a:extLst>
              <a:ext uri="{FF2B5EF4-FFF2-40B4-BE49-F238E27FC236}">
                <a16:creationId xmlns:a16="http://schemas.microsoft.com/office/drawing/2014/main" id="{7DE3CD10-0BD6-902E-2FE3-17CDE07DC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853039"/>
            <a:ext cx="4276725"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441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right rotate</a:t>
            </a:r>
            <a:endParaRPr lang="en-US" sz="1200"/>
          </a:p>
        </p:txBody>
      </p:sp>
      <p:pic>
        <p:nvPicPr>
          <p:cNvPr id="5" name="Hình ảnh 4">
            <a:extLst>
              <a:ext uri="{FF2B5EF4-FFF2-40B4-BE49-F238E27FC236}">
                <a16:creationId xmlns:a16="http://schemas.microsoft.com/office/drawing/2014/main" id="{51635152-F4D2-B9B5-78C3-F0139F1932C7}"/>
              </a:ext>
            </a:extLst>
          </p:cNvPr>
          <p:cNvPicPr>
            <a:picLocks noChangeAspect="1"/>
          </p:cNvPicPr>
          <p:nvPr/>
        </p:nvPicPr>
        <p:blipFill>
          <a:blip r:embed="rId3"/>
          <a:stretch>
            <a:fillRect/>
          </a:stretch>
        </p:blipFill>
        <p:spPr>
          <a:xfrm>
            <a:off x="461607" y="1066421"/>
            <a:ext cx="5096586" cy="5430008"/>
          </a:xfrm>
          <a:prstGeom prst="rect">
            <a:avLst/>
          </a:prstGeom>
        </p:spPr>
      </p:pic>
      <p:pic>
        <p:nvPicPr>
          <p:cNvPr id="8" name="Hình ảnh 7">
            <a:extLst>
              <a:ext uri="{FF2B5EF4-FFF2-40B4-BE49-F238E27FC236}">
                <a16:creationId xmlns:a16="http://schemas.microsoft.com/office/drawing/2014/main" id="{A5143D9E-8B20-9F70-62C7-FC31C1973F60}"/>
              </a:ext>
            </a:extLst>
          </p:cNvPr>
          <p:cNvPicPr>
            <a:picLocks noChangeAspect="1"/>
          </p:cNvPicPr>
          <p:nvPr/>
        </p:nvPicPr>
        <p:blipFill>
          <a:blip r:embed="rId4"/>
          <a:stretch>
            <a:fillRect/>
          </a:stretch>
        </p:blipFill>
        <p:spPr>
          <a:xfrm>
            <a:off x="5938374" y="3295573"/>
            <a:ext cx="5868219" cy="3258005"/>
          </a:xfrm>
          <a:prstGeom prst="rect">
            <a:avLst/>
          </a:prstGeom>
        </p:spPr>
      </p:pic>
    </p:spTree>
    <p:extLst>
      <p:ext uri="{BB962C8B-B14F-4D97-AF65-F5344CB8AC3E}">
        <p14:creationId xmlns:p14="http://schemas.microsoft.com/office/powerpoint/2010/main" val="1691181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left rotate</a:t>
            </a:r>
            <a:endParaRPr lang="en-US" sz="1200"/>
          </a:p>
        </p:txBody>
      </p:sp>
      <p:pic>
        <p:nvPicPr>
          <p:cNvPr id="5" name="Hình ảnh 4">
            <a:extLst>
              <a:ext uri="{FF2B5EF4-FFF2-40B4-BE49-F238E27FC236}">
                <a16:creationId xmlns:a16="http://schemas.microsoft.com/office/drawing/2014/main" id="{B5117B4B-F041-32FD-91D8-2D682B7A140F}"/>
              </a:ext>
            </a:extLst>
          </p:cNvPr>
          <p:cNvPicPr>
            <a:picLocks noChangeAspect="1"/>
          </p:cNvPicPr>
          <p:nvPr/>
        </p:nvPicPr>
        <p:blipFill>
          <a:blip r:embed="rId3"/>
          <a:stretch>
            <a:fillRect/>
          </a:stretch>
        </p:blipFill>
        <p:spPr>
          <a:xfrm>
            <a:off x="513996" y="1085464"/>
            <a:ext cx="5068007" cy="5525271"/>
          </a:xfrm>
          <a:prstGeom prst="rect">
            <a:avLst/>
          </a:prstGeom>
        </p:spPr>
      </p:pic>
      <p:pic>
        <p:nvPicPr>
          <p:cNvPr id="8" name="Hình ảnh 7">
            <a:extLst>
              <a:ext uri="{FF2B5EF4-FFF2-40B4-BE49-F238E27FC236}">
                <a16:creationId xmlns:a16="http://schemas.microsoft.com/office/drawing/2014/main" id="{28AB8326-22A9-8921-6374-C296F1F68BAF}"/>
              </a:ext>
            </a:extLst>
          </p:cNvPr>
          <p:cNvPicPr>
            <a:picLocks noChangeAspect="1"/>
          </p:cNvPicPr>
          <p:nvPr/>
        </p:nvPicPr>
        <p:blipFill>
          <a:blip r:embed="rId4"/>
          <a:stretch>
            <a:fillRect/>
          </a:stretch>
        </p:blipFill>
        <p:spPr>
          <a:xfrm>
            <a:off x="5838364" y="3200309"/>
            <a:ext cx="5839640" cy="3410426"/>
          </a:xfrm>
          <a:prstGeom prst="rect">
            <a:avLst/>
          </a:prstGeom>
        </p:spPr>
      </p:pic>
    </p:spTree>
    <p:extLst>
      <p:ext uri="{BB962C8B-B14F-4D97-AF65-F5344CB8AC3E}">
        <p14:creationId xmlns:p14="http://schemas.microsoft.com/office/powerpoint/2010/main" val="320264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insertion</a:t>
            </a:r>
            <a:endParaRPr lang="en-US" sz="1200"/>
          </a:p>
        </p:txBody>
      </p:sp>
      <p:sp>
        <p:nvSpPr>
          <p:cNvPr id="11" name="Hộp Văn bản 10">
            <a:extLst>
              <a:ext uri="{FF2B5EF4-FFF2-40B4-BE49-F238E27FC236}">
                <a16:creationId xmlns:a16="http://schemas.microsoft.com/office/drawing/2014/main" id="{1A288A7D-5B5A-9A04-B9F3-0782CE8F16C8}"/>
              </a:ext>
            </a:extLst>
          </p:cNvPr>
          <p:cNvSpPr txBox="1"/>
          <p:nvPr/>
        </p:nvSpPr>
        <p:spPr>
          <a:xfrm>
            <a:off x="114300" y="936378"/>
            <a:ext cx="11964629"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The Four "out-of-balance" Cases</a:t>
            </a:r>
          </a:p>
        </p:txBody>
      </p:sp>
      <p:graphicFrame>
        <p:nvGraphicFramePr>
          <p:cNvPr id="3" name="Bảng 2">
            <a:extLst>
              <a:ext uri="{FF2B5EF4-FFF2-40B4-BE49-F238E27FC236}">
                <a16:creationId xmlns:a16="http://schemas.microsoft.com/office/drawing/2014/main" id="{83A11D7B-06FE-9773-26DC-630283140C28}"/>
              </a:ext>
            </a:extLst>
          </p:cNvPr>
          <p:cNvGraphicFramePr>
            <a:graphicFrameLocks noGrp="1"/>
          </p:cNvGraphicFramePr>
          <p:nvPr>
            <p:extLst>
              <p:ext uri="{D42A27DB-BD31-4B8C-83A1-F6EECF244321}">
                <p14:modId xmlns:p14="http://schemas.microsoft.com/office/powerpoint/2010/main" val="648263582"/>
              </p:ext>
            </p:extLst>
          </p:nvPr>
        </p:nvGraphicFramePr>
        <p:xfrm>
          <a:off x="457200" y="1680369"/>
          <a:ext cx="11277600" cy="4114800"/>
        </p:xfrm>
        <a:graphic>
          <a:graphicData uri="http://schemas.openxmlformats.org/drawingml/2006/table">
            <a:tbl>
              <a:tblPr/>
              <a:tblGrid>
                <a:gridCol w="2562225">
                  <a:extLst>
                    <a:ext uri="{9D8B030D-6E8A-4147-A177-3AD203B41FA5}">
                      <a16:colId xmlns:a16="http://schemas.microsoft.com/office/drawing/2014/main" val="420220709"/>
                    </a:ext>
                  </a:extLst>
                </a:gridCol>
                <a:gridCol w="4286250">
                  <a:extLst>
                    <a:ext uri="{9D8B030D-6E8A-4147-A177-3AD203B41FA5}">
                      <a16:colId xmlns:a16="http://schemas.microsoft.com/office/drawing/2014/main" val="3711158012"/>
                    </a:ext>
                  </a:extLst>
                </a:gridCol>
                <a:gridCol w="4429125">
                  <a:extLst>
                    <a:ext uri="{9D8B030D-6E8A-4147-A177-3AD203B41FA5}">
                      <a16:colId xmlns:a16="http://schemas.microsoft.com/office/drawing/2014/main" val="1630224918"/>
                    </a:ext>
                  </a:extLst>
                </a:gridCol>
              </a:tblGrid>
              <a:tr h="0">
                <a:tc>
                  <a:txBody>
                    <a:bodyPr/>
                    <a:lstStyle/>
                    <a:p>
                      <a:pPr algn="l" fontAlgn="t"/>
                      <a:r>
                        <a:rPr lang="en-US" sz="2000" b="1">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Case</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solidFill>
                  </a:tcPr>
                </a:tc>
                <a:tc>
                  <a:txBody>
                    <a:bodyPr/>
                    <a:lstStyle/>
                    <a:p>
                      <a:pPr algn="l" fontAlgn="t"/>
                      <a:r>
                        <a:rPr lang="en-US" sz="2000" b="1">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solidFill>
                  </a:tcPr>
                </a:tc>
                <a:tc>
                  <a:txBody>
                    <a:bodyPr/>
                    <a:lstStyle/>
                    <a:p>
                      <a:pPr algn="l" fontAlgn="t"/>
                      <a:r>
                        <a:rPr lang="en-US" sz="2000" b="1">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Rotation to Restore Balance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solidFill>
                  </a:tcPr>
                </a:tc>
                <a:extLst>
                  <a:ext uri="{0D108BD9-81ED-4DB2-BD59-A6C34878D82A}">
                    <a16:rowId xmlns:a16="http://schemas.microsoft.com/office/drawing/2014/main" val="98515262"/>
                  </a:ext>
                </a:extLst>
              </a:tr>
              <a:tr h="0">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Left-Left (LL)</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The unbalanced node and its left child node are both left-heavy.</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A single right rotation.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39252415"/>
                  </a:ext>
                </a:extLst>
              </a:tr>
              <a:tr h="0">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Right-Right (RR)</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The unbalanced node and its right child node are both right-heavy.</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A single left rotation.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47741059"/>
                  </a:ext>
                </a:extLst>
              </a:tr>
              <a:tr h="0">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Left-Right (LR)</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The unbalanced node is left heavy, and its left child node is right heavy.</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First do a left rotation on the left child node, then do a right rotation on the unbalanced node.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051142160"/>
                  </a:ext>
                </a:extLst>
              </a:tr>
              <a:tr h="0">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Right-Left (RL)</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The unbalanced node is right heavy, and its right child node is left heavy.</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a:ln>
                            <a:noFill/>
                          </a:ln>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rPr>
                        <a:t>First do a right rotation on the right child node, then do a left rotation on the unbalanced node.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3954373"/>
                  </a:ext>
                </a:extLst>
              </a:tr>
            </a:tbl>
          </a:graphicData>
        </a:graphic>
      </p:graphicFrame>
    </p:spTree>
    <p:extLst>
      <p:ext uri="{BB962C8B-B14F-4D97-AF65-F5344CB8AC3E}">
        <p14:creationId xmlns:p14="http://schemas.microsoft.com/office/powerpoint/2010/main" val="447418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insertion</a:t>
            </a:r>
            <a:endParaRPr lang="en-US" sz="1200"/>
          </a:p>
        </p:txBody>
      </p:sp>
      <p:sp>
        <p:nvSpPr>
          <p:cNvPr id="11" name="Hộp Văn bản 10">
            <a:extLst>
              <a:ext uri="{FF2B5EF4-FFF2-40B4-BE49-F238E27FC236}">
                <a16:creationId xmlns:a16="http://schemas.microsoft.com/office/drawing/2014/main" id="{1A288A7D-5B5A-9A04-B9F3-0782CE8F16C8}"/>
              </a:ext>
            </a:extLst>
          </p:cNvPr>
          <p:cNvSpPr txBox="1"/>
          <p:nvPr/>
        </p:nvSpPr>
        <p:spPr>
          <a:xfrm>
            <a:off x="114300" y="936378"/>
            <a:ext cx="11964629"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The left-left case:</a:t>
            </a:r>
          </a:p>
        </p:txBody>
      </p:sp>
      <p:pic>
        <p:nvPicPr>
          <p:cNvPr id="5" name="Hình ảnh 4">
            <a:extLst>
              <a:ext uri="{FF2B5EF4-FFF2-40B4-BE49-F238E27FC236}">
                <a16:creationId xmlns:a16="http://schemas.microsoft.com/office/drawing/2014/main" id="{4399D5BD-08B0-B7D6-D778-B271F3BD8D96}"/>
              </a:ext>
            </a:extLst>
          </p:cNvPr>
          <p:cNvPicPr>
            <a:picLocks noChangeAspect="1"/>
          </p:cNvPicPr>
          <p:nvPr/>
        </p:nvPicPr>
        <p:blipFill>
          <a:blip r:embed="rId3"/>
          <a:stretch>
            <a:fillRect/>
          </a:stretch>
        </p:blipFill>
        <p:spPr>
          <a:xfrm>
            <a:off x="114300" y="2943156"/>
            <a:ext cx="1667108" cy="1314633"/>
          </a:xfrm>
          <a:prstGeom prst="rect">
            <a:avLst/>
          </a:prstGeom>
        </p:spPr>
      </p:pic>
      <p:pic>
        <p:nvPicPr>
          <p:cNvPr id="7" name="Hình ảnh 6">
            <a:extLst>
              <a:ext uri="{FF2B5EF4-FFF2-40B4-BE49-F238E27FC236}">
                <a16:creationId xmlns:a16="http://schemas.microsoft.com/office/drawing/2014/main" id="{589BF8D2-E1EC-9495-E648-BD7D612BA590}"/>
              </a:ext>
            </a:extLst>
          </p:cNvPr>
          <p:cNvPicPr>
            <a:picLocks noChangeAspect="1"/>
          </p:cNvPicPr>
          <p:nvPr/>
        </p:nvPicPr>
        <p:blipFill>
          <a:blip r:embed="rId4"/>
          <a:stretch>
            <a:fillRect/>
          </a:stretch>
        </p:blipFill>
        <p:spPr>
          <a:xfrm>
            <a:off x="2890817" y="3133683"/>
            <a:ext cx="1400370" cy="933580"/>
          </a:xfrm>
          <a:prstGeom prst="rect">
            <a:avLst/>
          </a:prstGeom>
        </p:spPr>
      </p:pic>
      <p:pic>
        <p:nvPicPr>
          <p:cNvPr id="9" name="Hình ảnh 8">
            <a:extLst>
              <a:ext uri="{FF2B5EF4-FFF2-40B4-BE49-F238E27FC236}">
                <a16:creationId xmlns:a16="http://schemas.microsoft.com/office/drawing/2014/main" id="{4BE460CF-8001-9750-7B33-377AAF11F639}"/>
              </a:ext>
            </a:extLst>
          </p:cNvPr>
          <p:cNvPicPr>
            <a:picLocks noChangeAspect="1"/>
          </p:cNvPicPr>
          <p:nvPr/>
        </p:nvPicPr>
        <p:blipFill>
          <a:blip r:embed="rId5"/>
          <a:stretch>
            <a:fillRect/>
          </a:stretch>
        </p:blipFill>
        <p:spPr>
          <a:xfrm>
            <a:off x="5585916" y="2771683"/>
            <a:ext cx="2314898" cy="1657581"/>
          </a:xfrm>
          <a:prstGeom prst="rect">
            <a:avLst/>
          </a:prstGeom>
        </p:spPr>
      </p:pic>
      <p:pic>
        <p:nvPicPr>
          <p:cNvPr id="12" name="Hình ảnh 11">
            <a:extLst>
              <a:ext uri="{FF2B5EF4-FFF2-40B4-BE49-F238E27FC236}">
                <a16:creationId xmlns:a16="http://schemas.microsoft.com/office/drawing/2014/main" id="{FF9B8AA8-7685-1E55-ED73-974177F2131E}"/>
              </a:ext>
            </a:extLst>
          </p:cNvPr>
          <p:cNvPicPr>
            <a:picLocks noChangeAspect="1"/>
          </p:cNvPicPr>
          <p:nvPr/>
        </p:nvPicPr>
        <p:blipFill>
          <a:blip r:embed="rId6"/>
          <a:stretch>
            <a:fillRect/>
          </a:stretch>
        </p:blipFill>
        <p:spPr>
          <a:xfrm>
            <a:off x="9424814" y="2876472"/>
            <a:ext cx="2486372" cy="1448002"/>
          </a:xfrm>
          <a:prstGeom prst="rect">
            <a:avLst/>
          </a:prstGeom>
        </p:spPr>
      </p:pic>
      <p:sp>
        <p:nvSpPr>
          <p:cNvPr id="13" name="Mũi tên: Phải 12">
            <a:extLst>
              <a:ext uri="{FF2B5EF4-FFF2-40B4-BE49-F238E27FC236}">
                <a16:creationId xmlns:a16="http://schemas.microsoft.com/office/drawing/2014/main" id="{E360A010-41B7-4165-4803-F81460042F98}"/>
              </a:ext>
            </a:extLst>
          </p:cNvPr>
          <p:cNvSpPr/>
          <p:nvPr/>
        </p:nvSpPr>
        <p:spPr>
          <a:xfrm>
            <a:off x="1919733"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Mũi tên: Phải 13">
            <a:extLst>
              <a:ext uri="{FF2B5EF4-FFF2-40B4-BE49-F238E27FC236}">
                <a16:creationId xmlns:a16="http://schemas.microsoft.com/office/drawing/2014/main" id="{CFCF0CE0-E3A2-8644-FB2F-2CFA80F3EC68}"/>
              </a:ext>
            </a:extLst>
          </p:cNvPr>
          <p:cNvSpPr/>
          <p:nvPr/>
        </p:nvSpPr>
        <p:spPr>
          <a:xfrm>
            <a:off x="4915054"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Mũi tên: Phải 14">
            <a:extLst>
              <a:ext uri="{FF2B5EF4-FFF2-40B4-BE49-F238E27FC236}">
                <a16:creationId xmlns:a16="http://schemas.microsoft.com/office/drawing/2014/main" id="{8FDC0F08-36C4-F049-D925-2F9A05AF67A4}"/>
              </a:ext>
            </a:extLst>
          </p:cNvPr>
          <p:cNvSpPr/>
          <p:nvPr/>
        </p:nvSpPr>
        <p:spPr>
          <a:xfrm>
            <a:off x="8493387"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Hộp Văn bản 15">
            <a:extLst>
              <a:ext uri="{FF2B5EF4-FFF2-40B4-BE49-F238E27FC236}">
                <a16:creationId xmlns:a16="http://schemas.microsoft.com/office/drawing/2014/main" id="{7F07A6AD-F56C-BC5A-B68E-C605FBB8C10A}"/>
              </a:ext>
            </a:extLst>
          </p:cNvPr>
          <p:cNvSpPr txBox="1"/>
          <p:nvPr/>
        </p:nvSpPr>
        <p:spPr>
          <a:xfrm>
            <a:off x="1500305" y="3619544"/>
            <a:ext cx="1300046"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Rotate right</a:t>
            </a:r>
          </a:p>
        </p:txBody>
      </p:sp>
      <p:sp>
        <p:nvSpPr>
          <p:cNvPr id="17" name="Hộp Văn bản 16">
            <a:extLst>
              <a:ext uri="{FF2B5EF4-FFF2-40B4-BE49-F238E27FC236}">
                <a16:creationId xmlns:a16="http://schemas.microsoft.com/office/drawing/2014/main" id="{19596D6A-5C2E-A3BF-4D4A-03BF5E2C1C5A}"/>
              </a:ext>
            </a:extLst>
          </p:cNvPr>
          <p:cNvSpPr txBox="1"/>
          <p:nvPr/>
        </p:nvSpPr>
        <p:spPr>
          <a:xfrm>
            <a:off x="4507801" y="3619588"/>
            <a:ext cx="1400369"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Insert L, C, B</a:t>
            </a:r>
          </a:p>
        </p:txBody>
      </p:sp>
      <p:sp>
        <p:nvSpPr>
          <p:cNvPr id="18" name="Hộp Văn bản 17">
            <a:extLst>
              <a:ext uri="{FF2B5EF4-FFF2-40B4-BE49-F238E27FC236}">
                <a16:creationId xmlns:a16="http://schemas.microsoft.com/office/drawing/2014/main" id="{BC4F9DA0-3BB5-AF63-E935-A0DCA7D6165B}"/>
              </a:ext>
            </a:extLst>
          </p:cNvPr>
          <p:cNvSpPr txBox="1"/>
          <p:nvPr/>
        </p:nvSpPr>
        <p:spPr>
          <a:xfrm>
            <a:off x="8086134" y="3619544"/>
            <a:ext cx="1400369"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Rotate right</a:t>
            </a:r>
          </a:p>
        </p:txBody>
      </p:sp>
      <p:cxnSp>
        <p:nvCxnSpPr>
          <p:cNvPr id="20" name="Đường kết nối Mũi tên Thẳng 19">
            <a:extLst>
              <a:ext uri="{FF2B5EF4-FFF2-40B4-BE49-F238E27FC236}">
                <a16:creationId xmlns:a16="http://schemas.microsoft.com/office/drawing/2014/main" id="{9ACBCD7A-A10F-ADE9-8C67-0E08C9460997}"/>
              </a:ext>
            </a:extLst>
          </p:cNvPr>
          <p:cNvCxnSpPr/>
          <p:nvPr/>
        </p:nvCxnSpPr>
        <p:spPr>
          <a:xfrm flipH="1">
            <a:off x="947854" y="2381250"/>
            <a:ext cx="318971" cy="92392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a:extLst>
              <a:ext uri="{FF2B5EF4-FFF2-40B4-BE49-F238E27FC236}">
                <a16:creationId xmlns:a16="http://schemas.microsoft.com/office/drawing/2014/main" id="{5028EE8F-173A-039A-4DA5-C4FB3852B687}"/>
              </a:ext>
            </a:extLst>
          </p:cNvPr>
          <p:cNvCxnSpPr>
            <a:cxnSpLocks/>
          </p:cNvCxnSpPr>
          <p:nvPr/>
        </p:nvCxnSpPr>
        <p:spPr>
          <a:xfrm>
            <a:off x="1436069" y="2381250"/>
            <a:ext cx="64236" cy="56190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 name="Hộp Văn bản 23">
            <a:extLst>
              <a:ext uri="{FF2B5EF4-FFF2-40B4-BE49-F238E27FC236}">
                <a16:creationId xmlns:a16="http://schemas.microsoft.com/office/drawing/2014/main" id="{6BB802E2-C6E0-150A-8EAA-13DE3AC79BFE}"/>
              </a:ext>
            </a:extLst>
          </p:cNvPr>
          <p:cNvSpPr txBox="1"/>
          <p:nvPr/>
        </p:nvSpPr>
        <p:spPr>
          <a:xfrm>
            <a:off x="818163" y="1990586"/>
            <a:ext cx="1587111" cy="369332"/>
          </a:xfrm>
          <a:prstGeom prst="rect">
            <a:avLst/>
          </a:prstGeom>
          <a:noFill/>
          <a:ln>
            <a:solidFill>
              <a:srgbClr val="000000"/>
            </a:solidFill>
          </a:ln>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Left heavy (&lt;0)</a:t>
            </a:r>
          </a:p>
        </p:txBody>
      </p:sp>
      <p:cxnSp>
        <p:nvCxnSpPr>
          <p:cNvPr id="28" name="Đường kết nối Mũi tên Thẳng 27">
            <a:extLst>
              <a:ext uri="{FF2B5EF4-FFF2-40B4-BE49-F238E27FC236}">
                <a16:creationId xmlns:a16="http://schemas.microsoft.com/office/drawing/2014/main" id="{1ADD547C-3B48-BB6C-929A-E06F278F3990}"/>
              </a:ext>
            </a:extLst>
          </p:cNvPr>
          <p:cNvCxnSpPr>
            <a:cxnSpLocks/>
          </p:cNvCxnSpPr>
          <p:nvPr/>
        </p:nvCxnSpPr>
        <p:spPr>
          <a:xfrm flipH="1">
            <a:off x="6829425" y="2196584"/>
            <a:ext cx="229226" cy="93709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Đường kết nối Mũi tên Thẳng 28">
            <a:extLst>
              <a:ext uri="{FF2B5EF4-FFF2-40B4-BE49-F238E27FC236}">
                <a16:creationId xmlns:a16="http://schemas.microsoft.com/office/drawing/2014/main" id="{5D573A09-B9BF-514F-9519-6C47BDFC02C3}"/>
              </a:ext>
            </a:extLst>
          </p:cNvPr>
          <p:cNvCxnSpPr>
            <a:cxnSpLocks/>
          </p:cNvCxnSpPr>
          <p:nvPr/>
        </p:nvCxnSpPr>
        <p:spPr>
          <a:xfrm>
            <a:off x="7227895" y="2196584"/>
            <a:ext cx="64236" cy="56190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0" name="Hộp Văn bản 29">
            <a:extLst>
              <a:ext uri="{FF2B5EF4-FFF2-40B4-BE49-F238E27FC236}">
                <a16:creationId xmlns:a16="http://schemas.microsoft.com/office/drawing/2014/main" id="{50F9F91D-3996-74D4-0939-936F747468D5}"/>
              </a:ext>
            </a:extLst>
          </p:cNvPr>
          <p:cNvSpPr txBox="1"/>
          <p:nvPr/>
        </p:nvSpPr>
        <p:spPr>
          <a:xfrm>
            <a:off x="6609989" y="1805920"/>
            <a:ext cx="1587111" cy="369332"/>
          </a:xfrm>
          <a:prstGeom prst="rect">
            <a:avLst/>
          </a:prstGeom>
          <a:noFill/>
          <a:ln>
            <a:solidFill>
              <a:srgbClr val="000000"/>
            </a:solidFill>
          </a:ln>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Left heavy (&lt;0)</a:t>
            </a:r>
          </a:p>
        </p:txBody>
      </p:sp>
    </p:spTree>
    <p:extLst>
      <p:ext uri="{BB962C8B-B14F-4D97-AF65-F5344CB8AC3E}">
        <p14:creationId xmlns:p14="http://schemas.microsoft.com/office/powerpoint/2010/main" val="389361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Hình ảnh 22">
            <a:extLst>
              <a:ext uri="{FF2B5EF4-FFF2-40B4-BE49-F238E27FC236}">
                <a16:creationId xmlns:a16="http://schemas.microsoft.com/office/drawing/2014/main" id="{34308716-3995-86C0-E18D-16986227899B}"/>
              </a:ext>
            </a:extLst>
          </p:cNvPr>
          <p:cNvPicPr>
            <a:picLocks noChangeAspect="1"/>
          </p:cNvPicPr>
          <p:nvPr/>
        </p:nvPicPr>
        <p:blipFill>
          <a:blip r:embed="rId3"/>
          <a:stretch>
            <a:fillRect/>
          </a:stretch>
        </p:blipFill>
        <p:spPr>
          <a:xfrm>
            <a:off x="5981724" y="2800252"/>
            <a:ext cx="2457793" cy="1714739"/>
          </a:xfrm>
          <a:prstGeom prst="rect">
            <a:avLst/>
          </a:prstGeom>
        </p:spPr>
      </p:pic>
      <p:pic>
        <p:nvPicPr>
          <p:cNvPr id="4" name="Hình ảnh 3">
            <a:extLst>
              <a:ext uri="{FF2B5EF4-FFF2-40B4-BE49-F238E27FC236}">
                <a16:creationId xmlns:a16="http://schemas.microsoft.com/office/drawing/2014/main" id="{54F8A8ED-E1F7-C0B6-0406-9AC83E8BBA34}"/>
              </a:ext>
            </a:extLst>
          </p:cNvPr>
          <p:cNvPicPr>
            <a:picLocks noChangeAspect="1"/>
          </p:cNvPicPr>
          <p:nvPr/>
        </p:nvPicPr>
        <p:blipFill>
          <a:blip r:embed="rId4"/>
          <a:stretch>
            <a:fillRect/>
          </a:stretch>
        </p:blipFill>
        <p:spPr>
          <a:xfrm>
            <a:off x="79872" y="3050380"/>
            <a:ext cx="1476581" cy="1314633"/>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insertion</a:t>
            </a:r>
            <a:endParaRPr lang="en-US" sz="1200"/>
          </a:p>
        </p:txBody>
      </p:sp>
      <p:sp>
        <p:nvSpPr>
          <p:cNvPr id="11" name="Hộp Văn bản 10">
            <a:extLst>
              <a:ext uri="{FF2B5EF4-FFF2-40B4-BE49-F238E27FC236}">
                <a16:creationId xmlns:a16="http://schemas.microsoft.com/office/drawing/2014/main" id="{1A288A7D-5B5A-9A04-B9F3-0782CE8F16C8}"/>
              </a:ext>
            </a:extLst>
          </p:cNvPr>
          <p:cNvSpPr txBox="1"/>
          <p:nvPr/>
        </p:nvSpPr>
        <p:spPr>
          <a:xfrm>
            <a:off x="114300" y="936378"/>
            <a:ext cx="11964629"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The right-right case:</a:t>
            </a:r>
          </a:p>
        </p:txBody>
      </p:sp>
      <p:sp>
        <p:nvSpPr>
          <p:cNvPr id="13" name="Mũi tên: Phải 12">
            <a:extLst>
              <a:ext uri="{FF2B5EF4-FFF2-40B4-BE49-F238E27FC236}">
                <a16:creationId xmlns:a16="http://schemas.microsoft.com/office/drawing/2014/main" id="{E360A010-41B7-4165-4803-F81460042F98}"/>
              </a:ext>
            </a:extLst>
          </p:cNvPr>
          <p:cNvSpPr/>
          <p:nvPr/>
        </p:nvSpPr>
        <p:spPr>
          <a:xfrm>
            <a:off x="1919733"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Mũi tên: Phải 13">
            <a:extLst>
              <a:ext uri="{FF2B5EF4-FFF2-40B4-BE49-F238E27FC236}">
                <a16:creationId xmlns:a16="http://schemas.microsoft.com/office/drawing/2014/main" id="{CFCF0CE0-E3A2-8644-FB2F-2CFA80F3EC68}"/>
              </a:ext>
            </a:extLst>
          </p:cNvPr>
          <p:cNvSpPr/>
          <p:nvPr/>
        </p:nvSpPr>
        <p:spPr>
          <a:xfrm>
            <a:off x="4915054"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Mũi tên: Phải 14">
            <a:extLst>
              <a:ext uri="{FF2B5EF4-FFF2-40B4-BE49-F238E27FC236}">
                <a16:creationId xmlns:a16="http://schemas.microsoft.com/office/drawing/2014/main" id="{8FDC0F08-36C4-F049-D925-2F9A05AF67A4}"/>
              </a:ext>
            </a:extLst>
          </p:cNvPr>
          <p:cNvSpPr/>
          <p:nvPr/>
        </p:nvSpPr>
        <p:spPr>
          <a:xfrm>
            <a:off x="8677529"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Hộp Văn bản 15">
            <a:extLst>
              <a:ext uri="{FF2B5EF4-FFF2-40B4-BE49-F238E27FC236}">
                <a16:creationId xmlns:a16="http://schemas.microsoft.com/office/drawing/2014/main" id="{7F07A6AD-F56C-BC5A-B68E-C605FBB8C10A}"/>
              </a:ext>
            </a:extLst>
          </p:cNvPr>
          <p:cNvSpPr txBox="1"/>
          <p:nvPr/>
        </p:nvSpPr>
        <p:spPr>
          <a:xfrm>
            <a:off x="1500305" y="3619544"/>
            <a:ext cx="1300046"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Rotate left</a:t>
            </a:r>
          </a:p>
        </p:txBody>
      </p:sp>
      <p:sp>
        <p:nvSpPr>
          <p:cNvPr id="17" name="Hộp Văn bản 16">
            <a:extLst>
              <a:ext uri="{FF2B5EF4-FFF2-40B4-BE49-F238E27FC236}">
                <a16:creationId xmlns:a16="http://schemas.microsoft.com/office/drawing/2014/main" id="{19596D6A-5C2E-A3BF-4D4A-03BF5E2C1C5A}"/>
              </a:ext>
            </a:extLst>
          </p:cNvPr>
          <p:cNvSpPr txBox="1"/>
          <p:nvPr/>
        </p:nvSpPr>
        <p:spPr>
          <a:xfrm>
            <a:off x="4507801" y="3619588"/>
            <a:ext cx="1400369"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Insert E, C, F</a:t>
            </a:r>
          </a:p>
        </p:txBody>
      </p:sp>
      <p:sp>
        <p:nvSpPr>
          <p:cNvPr id="18" name="Hộp Văn bản 17">
            <a:extLst>
              <a:ext uri="{FF2B5EF4-FFF2-40B4-BE49-F238E27FC236}">
                <a16:creationId xmlns:a16="http://schemas.microsoft.com/office/drawing/2014/main" id="{BC4F9DA0-3BB5-AF63-E935-A0DCA7D6165B}"/>
              </a:ext>
            </a:extLst>
          </p:cNvPr>
          <p:cNvSpPr txBox="1"/>
          <p:nvPr/>
        </p:nvSpPr>
        <p:spPr>
          <a:xfrm>
            <a:off x="8320460" y="3619544"/>
            <a:ext cx="1400369"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Rotate left</a:t>
            </a:r>
          </a:p>
        </p:txBody>
      </p:sp>
      <p:cxnSp>
        <p:nvCxnSpPr>
          <p:cNvPr id="20" name="Đường kết nối Mũi tên Thẳng 19">
            <a:extLst>
              <a:ext uri="{FF2B5EF4-FFF2-40B4-BE49-F238E27FC236}">
                <a16:creationId xmlns:a16="http://schemas.microsoft.com/office/drawing/2014/main" id="{9ACBCD7A-A10F-ADE9-8C67-0E08C9460997}"/>
              </a:ext>
            </a:extLst>
          </p:cNvPr>
          <p:cNvCxnSpPr>
            <a:cxnSpLocks/>
          </p:cNvCxnSpPr>
          <p:nvPr/>
        </p:nvCxnSpPr>
        <p:spPr>
          <a:xfrm flipH="1">
            <a:off x="447675" y="2379676"/>
            <a:ext cx="428410" cy="56348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a:extLst>
              <a:ext uri="{FF2B5EF4-FFF2-40B4-BE49-F238E27FC236}">
                <a16:creationId xmlns:a16="http://schemas.microsoft.com/office/drawing/2014/main" id="{5028EE8F-173A-039A-4DA5-C4FB3852B687}"/>
              </a:ext>
            </a:extLst>
          </p:cNvPr>
          <p:cNvCxnSpPr>
            <a:cxnSpLocks/>
          </p:cNvCxnSpPr>
          <p:nvPr/>
        </p:nvCxnSpPr>
        <p:spPr>
          <a:xfrm flipH="1">
            <a:off x="936627" y="2381250"/>
            <a:ext cx="499442" cy="104775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 name="Hộp Văn bản 23">
            <a:extLst>
              <a:ext uri="{FF2B5EF4-FFF2-40B4-BE49-F238E27FC236}">
                <a16:creationId xmlns:a16="http://schemas.microsoft.com/office/drawing/2014/main" id="{6BB802E2-C6E0-150A-8EAA-13DE3AC79BFE}"/>
              </a:ext>
            </a:extLst>
          </p:cNvPr>
          <p:cNvSpPr txBox="1"/>
          <p:nvPr/>
        </p:nvSpPr>
        <p:spPr>
          <a:xfrm>
            <a:off x="818163" y="1990586"/>
            <a:ext cx="1789481" cy="369332"/>
          </a:xfrm>
          <a:prstGeom prst="rect">
            <a:avLst/>
          </a:prstGeom>
          <a:noFill/>
          <a:ln>
            <a:solidFill>
              <a:srgbClr val="000000"/>
            </a:solidFill>
          </a:ln>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Right heavy (&gt;0)</a:t>
            </a:r>
          </a:p>
        </p:txBody>
      </p:sp>
      <p:cxnSp>
        <p:nvCxnSpPr>
          <p:cNvPr id="28" name="Đường kết nối Mũi tên Thẳng 27">
            <a:extLst>
              <a:ext uri="{FF2B5EF4-FFF2-40B4-BE49-F238E27FC236}">
                <a16:creationId xmlns:a16="http://schemas.microsoft.com/office/drawing/2014/main" id="{1ADD547C-3B48-BB6C-929A-E06F278F3990}"/>
              </a:ext>
            </a:extLst>
          </p:cNvPr>
          <p:cNvCxnSpPr>
            <a:cxnSpLocks/>
          </p:cNvCxnSpPr>
          <p:nvPr/>
        </p:nvCxnSpPr>
        <p:spPr>
          <a:xfrm flipH="1">
            <a:off x="6822718" y="2196584"/>
            <a:ext cx="235933" cy="56190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Đường kết nối Mũi tên Thẳng 28">
            <a:extLst>
              <a:ext uri="{FF2B5EF4-FFF2-40B4-BE49-F238E27FC236}">
                <a16:creationId xmlns:a16="http://schemas.microsoft.com/office/drawing/2014/main" id="{5D573A09-B9BF-514F-9519-6C47BDFC02C3}"/>
              </a:ext>
            </a:extLst>
          </p:cNvPr>
          <p:cNvCxnSpPr>
            <a:cxnSpLocks/>
          </p:cNvCxnSpPr>
          <p:nvPr/>
        </p:nvCxnSpPr>
        <p:spPr>
          <a:xfrm>
            <a:off x="7227895" y="2196584"/>
            <a:ext cx="77780" cy="97043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Hình ảnh 18">
            <a:extLst>
              <a:ext uri="{FF2B5EF4-FFF2-40B4-BE49-F238E27FC236}">
                <a16:creationId xmlns:a16="http://schemas.microsoft.com/office/drawing/2014/main" id="{7E821EFD-3935-DC7B-EB25-E3A06D1A220F}"/>
              </a:ext>
            </a:extLst>
          </p:cNvPr>
          <p:cNvPicPr>
            <a:picLocks noChangeAspect="1"/>
          </p:cNvPicPr>
          <p:nvPr/>
        </p:nvPicPr>
        <p:blipFill>
          <a:blip r:embed="rId5"/>
          <a:stretch>
            <a:fillRect/>
          </a:stretch>
        </p:blipFill>
        <p:spPr>
          <a:xfrm>
            <a:off x="2983801" y="3167016"/>
            <a:ext cx="1390844" cy="981212"/>
          </a:xfrm>
          <a:prstGeom prst="rect">
            <a:avLst/>
          </a:prstGeom>
        </p:spPr>
      </p:pic>
      <p:sp>
        <p:nvSpPr>
          <p:cNvPr id="27" name="Hộp Văn bản 26">
            <a:extLst>
              <a:ext uri="{FF2B5EF4-FFF2-40B4-BE49-F238E27FC236}">
                <a16:creationId xmlns:a16="http://schemas.microsoft.com/office/drawing/2014/main" id="{E2E7CD45-58AA-2419-50EE-58B47CAFE75A}"/>
              </a:ext>
            </a:extLst>
          </p:cNvPr>
          <p:cNvSpPr txBox="1"/>
          <p:nvPr/>
        </p:nvSpPr>
        <p:spPr>
          <a:xfrm>
            <a:off x="6333154" y="1785490"/>
            <a:ext cx="1789481" cy="369332"/>
          </a:xfrm>
          <a:prstGeom prst="rect">
            <a:avLst/>
          </a:prstGeom>
          <a:noFill/>
          <a:ln>
            <a:solidFill>
              <a:srgbClr val="000000"/>
            </a:solidFill>
          </a:ln>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Right heavy (&gt;0)</a:t>
            </a:r>
          </a:p>
        </p:txBody>
      </p:sp>
      <p:pic>
        <p:nvPicPr>
          <p:cNvPr id="32" name="Hình ảnh 31">
            <a:extLst>
              <a:ext uri="{FF2B5EF4-FFF2-40B4-BE49-F238E27FC236}">
                <a16:creationId xmlns:a16="http://schemas.microsoft.com/office/drawing/2014/main" id="{AC99D7B6-5620-0BC3-3BFE-C4AAADF981CA}"/>
              </a:ext>
            </a:extLst>
          </p:cNvPr>
          <p:cNvPicPr>
            <a:picLocks noChangeAspect="1"/>
          </p:cNvPicPr>
          <p:nvPr/>
        </p:nvPicPr>
        <p:blipFill>
          <a:blip r:embed="rId6"/>
          <a:stretch>
            <a:fillRect/>
          </a:stretch>
        </p:blipFill>
        <p:spPr>
          <a:xfrm>
            <a:off x="9658429" y="2904926"/>
            <a:ext cx="2391109" cy="1419423"/>
          </a:xfrm>
          <a:prstGeom prst="rect">
            <a:avLst/>
          </a:prstGeom>
        </p:spPr>
      </p:pic>
    </p:spTree>
    <p:extLst>
      <p:ext uri="{BB962C8B-B14F-4D97-AF65-F5344CB8AC3E}">
        <p14:creationId xmlns:p14="http://schemas.microsoft.com/office/powerpoint/2010/main" val="206366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Hình ảnh 35">
            <a:extLst>
              <a:ext uri="{FF2B5EF4-FFF2-40B4-BE49-F238E27FC236}">
                <a16:creationId xmlns:a16="http://schemas.microsoft.com/office/drawing/2014/main" id="{655136B1-9FAF-9844-3E26-E42CED9C4D64}"/>
              </a:ext>
            </a:extLst>
          </p:cNvPr>
          <p:cNvPicPr>
            <a:picLocks noChangeAspect="1"/>
          </p:cNvPicPr>
          <p:nvPr/>
        </p:nvPicPr>
        <p:blipFill>
          <a:blip r:embed="rId3"/>
          <a:stretch>
            <a:fillRect/>
          </a:stretch>
        </p:blipFill>
        <p:spPr>
          <a:xfrm>
            <a:off x="9768326" y="2790726"/>
            <a:ext cx="2200582" cy="1733792"/>
          </a:xfrm>
          <a:prstGeom prst="rect">
            <a:avLst/>
          </a:prstGeom>
        </p:spPr>
      </p:pic>
      <p:pic>
        <p:nvPicPr>
          <p:cNvPr id="4" name="Hình ảnh 3">
            <a:extLst>
              <a:ext uri="{FF2B5EF4-FFF2-40B4-BE49-F238E27FC236}">
                <a16:creationId xmlns:a16="http://schemas.microsoft.com/office/drawing/2014/main" id="{F392ACCF-F610-329F-D602-43C69F095409}"/>
              </a:ext>
            </a:extLst>
          </p:cNvPr>
          <p:cNvPicPr>
            <a:picLocks noChangeAspect="1"/>
          </p:cNvPicPr>
          <p:nvPr/>
        </p:nvPicPr>
        <p:blipFill>
          <a:blip r:embed="rId4"/>
          <a:stretch>
            <a:fillRect/>
          </a:stretch>
        </p:blipFill>
        <p:spPr>
          <a:xfrm>
            <a:off x="302436" y="3019358"/>
            <a:ext cx="1133633" cy="1276528"/>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insertion</a:t>
            </a:r>
            <a:endParaRPr lang="en-US" sz="1200"/>
          </a:p>
        </p:txBody>
      </p:sp>
      <p:sp>
        <p:nvSpPr>
          <p:cNvPr id="11" name="Hộp Văn bản 10">
            <a:extLst>
              <a:ext uri="{FF2B5EF4-FFF2-40B4-BE49-F238E27FC236}">
                <a16:creationId xmlns:a16="http://schemas.microsoft.com/office/drawing/2014/main" id="{1A288A7D-5B5A-9A04-B9F3-0782CE8F16C8}"/>
              </a:ext>
            </a:extLst>
          </p:cNvPr>
          <p:cNvSpPr txBox="1"/>
          <p:nvPr/>
        </p:nvSpPr>
        <p:spPr>
          <a:xfrm>
            <a:off x="114300" y="936378"/>
            <a:ext cx="11964629"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The left-right case:</a:t>
            </a:r>
          </a:p>
        </p:txBody>
      </p:sp>
      <p:sp>
        <p:nvSpPr>
          <p:cNvPr id="13" name="Mũi tên: Phải 12">
            <a:extLst>
              <a:ext uri="{FF2B5EF4-FFF2-40B4-BE49-F238E27FC236}">
                <a16:creationId xmlns:a16="http://schemas.microsoft.com/office/drawing/2014/main" id="{E360A010-41B7-4165-4803-F81460042F98}"/>
              </a:ext>
            </a:extLst>
          </p:cNvPr>
          <p:cNvSpPr/>
          <p:nvPr/>
        </p:nvSpPr>
        <p:spPr>
          <a:xfrm>
            <a:off x="1919733"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Mũi tên: Phải 13">
            <a:extLst>
              <a:ext uri="{FF2B5EF4-FFF2-40B4-BE49-F238E27FC236}">
                <a16:creationId xmlns:a16="http://schemas.microsoft.com/office/drawing/2014/main" id="{CFCF0CE0-E3A2-8644-FB2F-2CFA80F3EC68}"/>
              </a:ext>
            </a:extLst>
          </p:cNvPr>
          <p:cNvSpPr/>
          <p:nvPr/>
        </p:nvSpPr>
        <p:spPr>
          <a:xfrm>
            <a:off x="4553684"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Mũi tên: Phải 14">
            <a:extLst>
              <a:ext uri="{FF2B5EF4-FFF2-40B4-BE49-F238E27FC236}">
                <a16:creationId xmlns:a16="http://schemas.microsoft.com/office/drawing/2014/main" id="{8FDC0F08-36C4-F049-D925-2F9A05AF67A4}"/>
              </a:ext>
            </a:extLst>
          </p:cNvPr>
          <p:cNvSpPr/>
          <p:nvPr/>
        </p:nvSpPr>
        <p:spPr>
          <a:xfrm>
            <a:off x="8493387"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Hộp Văn bản 15">
            <a:extLst>
              <a:ext uri="{FF2B5EF4-FFF2-40B4-BE49-F238E27FC236}">
                <a16:creationId xmlns:a16="http://schemas.microsoft.com/office/drawing/2014/main" id="{7F07A6AD-F56C-BC5A-B68E-C605FBB8C10A}"/>
              </a:ext>
            </a:extLst>
          </p:cNvPr>
          <p:cNvSpPr txBox="1"/>
          <p:nvPr/>
        </p:nvSpPr>
        <p:spPr>
          <a:xfrm>
            <a:off x="1500305" y="3619544"/>
            <a:ext cx="1300046"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Rotate left</a:t>
            </a:r>
          </a:p>
        </p:txBody>
      </p:sp>
      <p:sp>
        <p:nvSpPr>
          <p:cNvPr id="17" name="Hộp Văn bản 16">
            <a:extLst>
              <a:ext uri="{FF2B5EF4-FFF2-40B4-BE49-F238E27FC236}">
                <a16:creationId xmlns:a16="http://schemas.microsoft.com/office/drawing/2014/main" id="{19596D6A-5C2E-A3BF-4D4A-03BF5E2C1C5A}"/>
              </a:ext>
            </a:extLst>
          </p:cNvPr>
          <p:cNvSpPr txBox="1"/>
          <p:nvPr/>
        </p:nvSpPr>
        <p:spPr>
          <a:xfrm>
            <a:off x="4191785" y="3657622"/>
            <a:ext cx="1400369"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Rotate right</a:t>
            </a:r>
          </a:p>
        </p:txBody>
      </p:sp>
      <p:sp>
        <p:nvSpPr>
          <p:cNvPr id="18" name="Hộp Văn bản 17">
            <a:extLst>
              <a:ext uri="{FF2B5EF4-FFF2-40B4-BE49-F238E27FC236}">
                <a16:creationId xmlns:a16="http://schemas.microsoft.com/office/drawing/2014/main" id="{BC4F9DA0-3BB5-AF63-E935-A0DCA7D6165B}"/>
              </a:ext>
            </a:extLst>
          </p:cNvPr>
          <p:cNvSpPr txBox="1"/>
          <p:nvPr/>
        </p:nvSpPr>
        <p:spPr>
          <a:xfrm>
            <a:off x="8086134" y="3619544"/>
            <a:ext cx="1400369"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Insert C, F, G</a:t>
            </a:r>
          </a:p>
        </p:txBody>
      </p:sp>
      <p:sp>
        <p:nvSpPr>
          <p:cNvPr id="24" name="Hộp Văn bản 23">
            <a:extLst>
              <a:ext uri="{FF2B5EF4-FFF2-40B4-BE49-F238E27FC236}">
                <a16:creationId xmlns:a16="http://schemas.microsoft.com/office/drawing/2014/main" id="{6BB802E2-C6E0-150A-8EAA-13DE3AC79BFE}"/>
              </a:ext>
            </a:extLst>
          </p:cNvPr>
          <p:cNvSpPr txBox="1"/>
          <p:nvPr/>
        </p:nvSpPr>
        <p:spPr>
          <a:xfrm>
            <a:off x="114300" y="2354590"/>
            <a:ext cx="2538953" cy="369332"/>
          </a:xfrm>
          <a:prstGeom prst="rect">
            <a:avLst/>
          </a:prstGeom>
          <a:noFill/>
          <a:ln>
            <a:solidFill>
              <a:srgbClr val="000000"/>
            </a:solidFill>
          </a:ln>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Left heavy - Right heavy</a:t>
            </a:r>
          </a:p>
        </p:txBody>
      </p:sp>
      <p:cxnSp>
        <p:nvCxnSpPr>
          <p:cNvPr id="28" name="Đường kết nối Mũi tên Thẳng 27">
            <a:extLst>
              <a:ext uri="{FF2B5EF4-FFF2-40B4-BE49-F238E27FC236}">
                <a16:creationId xmlns:a16="http://schemas.microsoft.com/office/drawing/2014/main" id="{1ADD547C-3B48-BB6C-929A-E06F278F3990}"/>
              </a:ext>
            </a:extLst>
          </p:cNvPr>
          <p:cNvCxnSpPr>
            <a:cxnSpLocks/>
            <a:stCxn id="3" idx="2"/>
          </p:cNvCxnSpPr>
          <p:nvPr/>
        </p:nvCxnSpPr>
        <p:spPr>
          <a:xfrm flipH="1">
            <a:off x="10471183" y="2536728"/>
            <a:ext cx="451341" cy="62555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Đường kết nối Mũi tên Thẳng 28">
            <a:extLst>
              <a:ext uri="{FF2B5EF4-FFF2-40B4-BE49-F238E27FC236}">
                <a16:creationId xmlns:a16="http://schemas.microsoft.com/office/drawing/2014/main" id="{5D573A09-B9BF-514F-9519-6C47BDFC02C3}"/>
              </a:ext>
            </a:extLst>
          </p:cNvPr>
          <p:cNvCxnSpPr>
            <a:cxnSpLocks/>
          </p:cNvCxnSpPr>
          <p:nvPr/>
        </p:nvCxnSpPr>
        <p:spPr>
          <a:xfrm>
            <a:off x="10366108" y="2536728"/>
            <a:ext cx="556415" cy="263909"/>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Đường kết nối Mũi tên Thẳng 22">
            <a:extLst>
              <a:ext uri="{FF2B5EF4-FFF2-40B4-BE49-F238E27FC236}">
                <a16:creationId xmlns:a16="http://schemas.microsoft.com/office/drawing/2014/main" id="{D1EA07FC-FA3C-9CEF-A16F-C816CDA75A10}"/>
              </a:ext>
            </a:extLst>
          </p:cNvPr>
          <p:cNvCxnSpPr>
            <a:cxnSpLocks/>
          </p:cNvCxnSpPr>
          <p:nvPr/>
        </p:nvCxnSpPr>
        <p:spPr>
          <a:xfrm flipH="1">
            <a:off x="576964" y="2723922"/>
            <a:ext cx="589155" cy="66697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Đường kết nối Mũi tên Thẳng 25">
            <a:extLst>
              <a:ext uri="{FF2B5EF4-FFF2-40B4-BE49-F238E27FC236}">
                <a16:creationId xmlns:a16="http://schemas.microsoft.com/office/drawing/2014/main" id="{1A06519E-B243-7939-FF31-7AB190C7C364}"/>
              </a:ext>
            </a:extLst>
          </p:cNvPr>
          <p:cNvCxnSpPr>
            <a:cxnSpLocks/>
          </p:cNvCxnSpPr>
          <p:nvPr/>
        </p:nvCxnSpPr>
        <p:spPr>
          <a:xfrm>
            <a:off x="714375" y="2679313"/>
            <a:ext cx="325717" cy="34004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2" name="Hình ảnh 31">
            <a:extLst>
              <a:ext uri="{FF2B5EF4-FFF2-40B4-BE49-F238E27FC236}">
                <a16:creationId xmlns:a16="http://schemas.microsoft.com/office/drawing/2014/main" id="{B0E6179E-44FB-C183-9927-E06A4A21AA19}"/>
              </a:ext>
            </a:extLst>
          </p:cNvPr>
          <p:cNvPicPr>
            <a:picLocks noChangeAspect="1"/>
          </p:cNvPicPr>
          <p:nvPr/>
        </p:nvPicPr>
        <p:blipFill>
          <a:blip r:embed="rId5"/>
          <a:stretch>
            <a:fillRect/>
          </a:stretch>
        </p:blipFill>
        <p:spPr>
          <a:xfrm>
            <a:off x="2760909" y="2952685"/>
            <a:ext cx="1543265" cy="1238423"/>
          </a:xfrm>
          <a:prstGeom prst="rect">
            <a:avLst/>
          </a:prstGeom>
        </p:spPr>
      </p:pic>
      <p:pic>
        <p:nvPicPr>
          <p:cNvPr id="34" name="Hình ảnh 33">
            <a:extLst>
              <a:ext uri="{FF2B5EF4-FFF2-40B4-BE49-F238E27FC236}">
                <a16:creationId xmlns:a16="http://schemas.microsoft.com/office/drawing/2014/main" id="{D17E56B8-1EA4-6E58-0D5A-04ADBE243FBA}"/>
              </a:ext>
            </a:extLst>
          </p:cNvPr>
          <p:cNvPicPr>
            <a:picLocks noChangeAspect="1"/>
          </p:cNvPicPr>
          <p:nvPr/>
        </p:nvPicPr>
        <p:blipFill>
          <a:blip r:embed="rId6"/>
          <a:stretch>
            <a:fillRect/>
          </a:stretch>
        </p:blipFill>
        <p:spPr>
          <a:xfrm>
            <a:off x="5774590" y="3162280"/>
            <a:ext cx="1371791" cy="914528"/>
          </a:xfrm>
          <a:prstGeom prst="rect">
            <a:avLst/>
          </a:prstGeom>
        </p:spPr>
      </p:pic>
      <p:pic>
        <p:nvPicPr>
          <p:cNvPr id="45" name="Hình ảnh 44">
            <a:extLst>
              <a:ext uri="{FF2B5EF4-FFF2-40B4-BE49-F238E27FC236}">
                <a16:creationId xmlns:a16="http://schemas.microsoft.com/office/drawing/2014/main" id="{6C990582-BD75-4571-B3C8-2506798AE448}"/>
              </a:ext>
            </a:extLst>
          </p:cNvPr>
          <p:cNvPicPr>
            <a:picLocks noChangeAspect="1"/>
          </p:cNvPicPr>
          <p:nvPr/>
        </p:nvPicPr>
        <p:blipFill>
          <a:blip r:embed="rId7"/>
          <a:stretch>
            <a:fillRect/>
          </a:stretch>
        </p:blipFill>
        <p:spPr>
          <a:xfrm>
            <a:off x="7133443" y="4637483"/>
            <a:ext cx="2343477" cy="1638529"/>
          </a:xfrm>
          <a:prstGeom prst="rect">
            <a:avLst/>
          </a:prstGeom>
        </p:spPr>
      </p:pic>
      <p:sp>
        <p:nvSpPr>
          <p:cNvPr id="46" name="Mũi tên: Phải 45">
            <a:extLst>
              <a:ext uri="{FF2B5EF4-FFF2-40B4-BE49-F238E27FC236}">
                <a16:creationId xmlns:a16="http://schemas.microsoft.com/office/drawing/2014/main" id="{37B7FFC0-2E40-30F1-D89B-FB13C2FF7185}"/>
              </a:ext>
            </a:extLst>
          </p:cNvPr>
          <p:cNvSpPr/>
          <p:nvPr/>
        </p:nvSpPr>
        <p:spPr>
          <a:xfrm rot="8660179">
            <a:off x="9609443" y="4488313"/>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7" name="Hộp Văn bản 46">
            <a:extLst>
              <a:ext uri="{FF2B5EF4-FFF2-40B4-BE49-F238E27FC236}">
                <a16:creationId xmlns:a16="http://schemas.microsoft.com/office/drawing/2014/main" id="{48AB37B1-20D7-D181-C38A-CFC808C06B8C}"/>
              </a:ext>
            </a:extLst>
          </p:cNvPr>
          <p:cNvSpPr txBox="1"/>
          <p:nvPr/>
        </p:nvSpPr>
        <p:spPr>
          <a:xfrm>
            <a:off x="9863080" y="4524518"/>
            <a:ext cx="1400369"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Left rotate</a:t>
            </a:r>
          </a:p>
        </p:txBody>
      </p:sp>
      <p:pic>
        <p:nvPicPr>
          <p:cNvPr id="49" name="Hình ảnh 48">
            <a:extLst>
              <a:ext uri="{FF2B5EF4-FFF2-40B4-BE49-F238E27FC236}">
                <a16:creationId xmlns:a16="http://schemas.microsoft.com/office/drawing/2014/main" id="{4E7CC354-0A49-32C5-08A4-A900D3DDAE51}"/>
              </a:ext>
            </a:extLst>
          </p:cNvPr>
          <p:cNvPicPr>
            <a:picLocks noChangeAspect="1"/>
          </p:cNvPicPr>
          <p:nvPr/>
        </p:nvPicPr>
        <p:blipFill>
          <a:blip r:embed="rId8"/>
          <a:stretch>
            <a:fillRect/>
          </a:stretch>
        </p:blipFill>
        <p:spPr>
          <a:xfrm>
            <a:off x="2715080" y="4874470"/>
            <a:ext cx="2543530" cy="1343212"/>
          </a:xfrm>
          <a:prstGeom prst="rect">
            <a:avLst/>
          </a:prstGeom>
        </p:spPr>
      </p:pic>
      <p:sp>
        <p:nvSpPr>
          <p:cNvPr id="50" name="Mũi tên: Phải 49">
            <a:extLst>
              <a:ext uri="{FF2B5EF4-FFF2-40B4-BE49-F238E27FC236}">
                <a16:creationId xmlns:a16="http://schemas.microsoft.com/office/drawing/2014/main" id="{92DC63C4-84EE-F52D-AD5E-FA65B0786E2F}"/>
              </a:ext>
            </a:extLst>
          </p:cNvPr>
          <p:cNvSpPr/>
          <p:nvPr/>
        </p:nvSpPr>
        <p:spPr>
          <a:xfrm rot="10800000">
            <a:off x="5953255" y="5233945"/>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 name="Hộp Văn bản 50">
            <a:extLst>
              <a:ext uri="{FF2B5EF4-FFF2-40B4-BE49-F238E27FC236}">
                <a16:creationId xmlns:a16="http://schemas.microsoft.com/office/drawing/2014/main" id="{363567EF-50EA-46FB-D1ED-2AB7E588D5E8}"/>
              </a:ext>
            </a:extLst>
          </p:cNvPr>
          <p:cNvSpPr txBox="1"/>
          <p:nvPr/>
        </p:nvSpPr>
        <p:spPr>
          <a:xfrm>
            <a:off x="5676268" y="5428549"/>
            <a:ext cx="1400369"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Right rotate</a:t>
            </a:r>
          </a:p>
        </p:txBody>
      </p:sp>
      <p:sp>
        <p:nvSpPr>
          <p:cNvPr id="3" name="Hộp Văn bản 2">
            <a:extLst>
              <a:ext uri="{FF2B5EF4-FFF2-40B4-BE49-F238E27FC236}">
                <a16:creationId xmlns:a16="http://schemas.microsoft.com/office/drawing/2014/main" id="{4C8D5DC5-ECE4-2F0A-9C35-3059366ED155}"/>
              </a:ext>
            </a:extLst>
          </p:cNvPr>
          <p:cNvSpPr txBox="1"/>
          <p:nvPr/>
        </p:nvSpPr>
        <p:spPr>
          <a:xfrm>
            <a:off x="9653047" y="2167396"/>
            <a:ext cx="2538953" cy="369332"/>
          </a:xfrm>
          <a:prstGeom prst="rect">
            <a:avLst/>
          </a:prstGeom>
          <a:noFill/>
          <a:ln>
            <a:solidFill>
              <a:srgbClr val="000000"/>
            </a:solidFill>
          </a:ln>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Left heavy - Right heavy</a:t>
            </a:r>
          </a:p>
        </p:txBody>
      </p:sp>
    </p:spTree>
    <p:extLst>
      <p:ext uri="{BB962C8B-B14F-4D97-AF65-F5344CB8AC3E}">
        <p14:creationId xmlns:p14="http://schemas.microsoft.com/office/powerpoint/2010/main" val="272369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definitions : types of tree</a:t>
            </a:r>
            <a:endParaRPr lang="en-US" sz="1200"/>
          </a:p>
        </p:txBody>
      </p:sp>
      <p:pic>
        <p:nvPicPr>
          <p:cNvPr id="2050" name="Picture 2" descr="Lightbox">
            <a:extLst>
              <a:ext uri="{FF2B5EF4-FFF2-40B4-BE49-F238E27FC236}">
                <a16:creationId xmlns:a16="http://schemas.microsoft.com/office/drawing/2014/main" id="{DA7F56F3-5284-1058-997C-D9C513A38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489" y="3502740"/>
            <a:ext cx="6384823" cy="3192412"/>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75563D13-47B1-6180-B723-3F171342D3EE}"/>
              </a:ext>
            </a:extLst>
          </p:cNvPr>
          <p:cNvSpPr txBox="1"/>
          <p:nvPr/>
        </p:nvSpPr>
        <p:spPr>
          <a:xfrm>
            <a:off x="114300" y="876574"/>
            <a:ext cx="11963400" cy="3108543"/>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Types of Trees based on the </a:t>
            </a:r>
            <a:r>
              <a:rPr lang="en-US" sz="2800">
                <a:solidFill>
                  <a:srgbClr val="FF0000"/>
                </a:solidFill>
                <a:latin typeface="Calibri" panose="020F0502020204030204" pitchFamily="34" charset="0"/>
                <a:ea typeface="Calibri" panose="020F0502020204030204" pitchFamily="34" charset="0"/>
                <a:cs typeface="Calibri" panose="020F0502020204030204" pitchFamily="34" charset="0"/>
              </a:rPr>
              <a:t>number of children</a:t>
            </a:r>
            <a:r>
              <a:rPr lang="en-US" sz="2800">
                <a:latin typeface="Calibri" panose="020F0502020204030204" pitchFamily="34" charset="0"/>
                <a:ea typeface="Calibri" panose="020F0502020204030204" pitchFamily="34" charset="0"/>
                <a:cs typeface="Calibri" panose="020F0502020204030204" pitchFamily="34" charset="0"/>
              </a:rPr>
              <a:t>:</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Binary tree: </a:t>
            </a:r>
            <a:r>
              <a:rPr lang="en-US" sz="2800">
                <a:latin typeface="Calibri" panose="020F0502020204030204" pitchFamily="34" charset="0"/>
                <a:ea typeface="Calibri" panose="020F0502020204030204" pitchFamily="34" charset="0"/>
                <a:cs typeface="Calibri" panose="020F0502020204030204" pitchFamily="34" charset="0"/>
              </a:rPr>
              <a:t>each node of this tree has only 2 children</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Ternary tree:  </a:t>
            </a:r>
            <a:r>
              <a:rPr lang="en-US" sz="2800">
                <a:latin typeface="Calibri" panose="020F0502020204030204" pitchFamily="34" charset="0"/>
                <a:ea typeface="Calibri" panose="020F0502020204030204" pitchFamily="34" charset="0"/>
                <a:cs typeface="Calibri" panose="020F0502020204030204" pitchFamily="34" charset="0"/>
              </a:rPr>
              <a:t>each node has at most three child nodes, usually distinguished as “left”, “mid” and “right”.</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N-Array tree (Generic tree): </a:t>
            </a:r>
            <a:r>
              <a:rPr lang="en-US" sz="2800">
                <a:latin typeface="Calibri" panose="020F0502020204030204" pitchFamily="34" charset="0"/>
                <a:ea typeface="Calibri" panose="020F0502020204030204" pitchFamily="34" charset="0"/>
                <a:cs typeface="Calibri" panose="020F0502020204030204" pitchFamily="34" charset="0"/>
              </a:rPr>
              <a:t>a collection of nodes where each node is a data structure that consists of records and a list of references to its children (not duplicate references).</a:t>
            </a:r>
          </a:p>
        </p:txBody>
      </p:sp>
    </p:spTree>
    <p:extLst>
      <p:ext uri="{BB962C8B-B14F-4D97-AF65-F5344CB8AC3E}">
        <p14:creationId xmlns:p14="http://schemas.microsoft.com/office/powerpoint/2010/main" val="100530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372C2677-293D-AA6A-190B-F0191008593F}"/>
              </a:ext>
            </a:extLst>
          </p:cNvPr>
          <p:cNvPicPr>
            <a:picLocks noChangeAspect="1"/>
          </p:cNvPicPr>
          <p:nvPr/>
        </p:nvPicPr>
        <p:blipFill>
          <a:blip r:embed="rId3"/>
          <a:stretch>
            <a:fillRect/>
          </a:stretch>
        </p:blipFill>
        <p:spPr>
          <a:xfrm>
            <a:off x="238510" y="3019363"/>
            <a:ext cx="1076475" cy="1333686"/>
          </a:xfrm>
          <a:prstGeom prst="rect">
            <a:avLst/>
          </a:prstGeom>
        </p:spPr>
      </p:pic>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insertion</a:t>
            </a:r>
            <a:endParaRPr lang="en-US" sz="1200"/>
          </a:p>
        </p:txBody>
      </p:sp>
      <p:sp>
        <p:nvSpPr>
          <p:cNvPr id="11" name="Hộp Văn bản 10">
            <a:extLst>
              <a:ext uri="{FF2B5EF4-FFF2-40B4-BE49-F238E27FC236}">
                <a16:creationId xmlns:a16="http://schemas.microsoft.com/office/drawing/2014/main" id="{1A288A7D-5B5A-9A04-B9F3-0782CE8F16C8}"/>
              </a:ext>
            </a:extLst>
          </p:cNvPr>
          <p:cNvSpPr txBox="1"/>
          <p:nvPr/>
        </p:nvSpPr>
        <p:spPr>
          <a:xfrm>
            <a:off x="114300" y="936378"/>
            <a:ext cx="11964629"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The right-left case:</a:t>
            </a:r>
          </a:p>
        </p:txBody>
      </p:sp>
      <p:sp>
        <p:nvSpPr>
          <p:cNvPr id="13" name="Mũi tên: Phải 12">
            <a:extLst>
              <a:ext uri="{FF2B5EF4-FFF2-40B4-BE49-F238E27FC236}">
                <a16:creationId xmlns:a16="http://schemas.microsoft.com/office/drawing/2014/main" id="{E360A010-41B7-4165-4803-F81460042F98}"/>
              </a:ext>
            </a:extLst>
          </p:cNvPr>
          <p:cNvSpPr/>
          <p:nvPr/>
        </p:nvSpPr>
        <p:spPr>
          <a:xfrm>
            <a:off x="1919733"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Mũi tên: Phải 13">
            <a:extLst>
              <a:ext uri="{FF2B5EF4-FFF2-40B4-BE49-F238E27FC236}">
                <a16:creationId xmlns:a16="http://schemas.microsoft.com/office/drawing/2014/main" id="{CFCF0CE0-E3A2-8644-FB2F-2CFA80F3EC68}"/>
              </a:ext>
            </a:extLst>
          </p:cNvPr>
          <p:cNvSpPr/>
          <p:nvPr/>
        </p:nvSpPr>
        <p:spPr>
          <a:xfrm>
            <a:off x="4915054"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Mũi tên: Phải 14">
            <a:extLst>
              <a:ext uri="{FF2B5EF4-FFF2-40B4-BE49-F238E27FC236}">
                <a16:creationId xmlns:a16="http://schemas.microsoft.com/office/drawing/2014/main" id="{8FDC0F08-36C4-F049-D925-2F9A05AF67A4}"/>
              </a:ext>
            </a:extLst>
          </p:cNvPr>
          <p:cNvSpPr/>
          <p:nvPr/>
        </p:nvSpPr>
        <p:spPr>
          <a:xfrm>
            <a:off x="8493387" y="3486172"/>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Hộp Văn bản 15">
            <a:extLst>
              <a:ext uri="{FF2B5EF4-FFF2-40B4-BE49-F238E27FC236}">
                <a16:creationId xmlns:a16="http://schemas.microsoft.com/office/drawing/2014/main" id="{7F07A6AD-F56C-BC5A-B68E-C605FBB8C10A}"/>
              </a:ext>
            </a:extLst>
          </p:cNvPr>
          <p:cNvSpPr txBox="1"/>
          <p:nvPr/>
        </p:nvSpPr>
        <p:spPr>
          <a:xfrm>
            <a:off x="1500305" y="3619544"/>
            <a:ext cx="1300046"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Rotate right</a:t>
            </a:r>
          </a:p>
        </p:txBody>
      </p:sp>
      <p:sp>
        <p:nvSpPr>
          <p:cNvPr id="17" name="Hộp Văn bản 16">
            <a:extLst>
              <a:ext uri="{FF2B5EF4-FFF2-40B4-BE49-F238E27FC236}">
                <a16:creationId xmlns:a16="http://schemas.microsoft.com/office/drawing/2014/main" id="{19596D6A-5C2E-A3BF-4D4A-03BF5E2C1C5A}"/>
              </a:ext>
            </a:extLst>
          </p:cNvPr>
          <p:cNvSpPr txBox="1"/>
          <p:nvPr/>
        </p:nvSpPr>
        <p:spPr>
          <a:xfrm>
            <a:off x="4507801" y="3619588"/>
            <a:ext cx="1400369"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Rotate left</a:t>
            </a:r>
          </a:p>
        </p:txBody>
      </p:sp>
      <p:sp>
        <p:nvSpPr>
          <p:cNvPr id="18" name="Hộp Văn bản 17">
            <a:extLst>
              <a:ext uri="{FF2B5EF4-FFF2-40B4-BE49-F238E27FC236}">
                <a16:creationId xmlns:a16="http://schemas.microsoft.com/office/drawing/2014/main" id="{BC4F9DA0-3BB5-AF63-E935-A0DCA7D6165B}"/>
              </a:ext>
            </a:extLst>
          </p:cNvPr>
          <p:cNvSpPr txBox="1"/>
          <p:nvPr/>
        </p:nvSpPr>
        <p:spPr>
          <a:xfrm>
            <a:off x="8086134" y="3619544"/>
            <a:ext cx="1400369"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Insert G, E, D</a:t>
            </a:r>
          </a:p>
        </p:txBody>
      </p:sp>
      <p:cxnSp>
        <p:nvCxnSpPr>
          <p:cNvPr id="20" name="Đường kết nối Mũi tên Thẳng 19">
            <a:extLst>
              <a:ext uri="{FF2B5EF4-FFF2-40B4-BE49-F238E27FC236}">
                <a16:creationId xmlns:a16="http://schemas.microsoft.com/office/drawing/2014/main" id="{9ACBCD7A-A10F-ADE9-8C67-0E08C9460997}"/>
              </a:ext>
            </a:extLst>
          </p:cNvPr>
          <p:cNvCxnSpPr>
            <a:cxnSpLocks/>
          </p:cNvCxnSpPr>
          <p:nvPr/>
        </p:nvCxnSpPr>
        <p:spPr>
          <a:xfrm flipH="1">
            <a:off x="593906" y="2381250"/>
            <a:ext cx="61338" cy="63811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a:extLst>
              <a:ext uri="{FF2B5EF4-FFF2-40B4-BE49-F238E27FC236}">
                <a16:creationId xmlns:a16="http://schemas.microsoft.com/office/drawing/2014/main" id="{5028EE8F-173A-039A-4DA5-C4FB3852B687}"/>
              </a:ext>
            </a:extLst>
          </p:cNvPr>
          <p:cNvCxnSpPr>
            <a:cxnSpLocks/>
          </p:cNvCxnSpPr>
          <p:nvPr/>
        </p:nvCxnSpPr>
        <p:spPr>
          <a:xfrm flipH="1">
            <a:off x="1076325" y="2399170"/>
            <a:ext cx="820788" cy="102983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 name="Hộp Văn bản 23">
            <a:extLst>
              <a:ext uri="{FF2B5EF4-FFF2-40B4-BE49-F238E27FC236}">
                <a16:creationId xmlns:a16="http://schemas.microsoft.com/office/drawing/2014/main" id="{6BB802E2-C6E0-150A-8EAA-13DE3AC79BFE}"/>
              </a:ext>
            </a:extLst>
          </p:cNvPr>
          <p:cNvSpPr txBox="1"/>
          <p:nvPr/>
        </p:nvSpPr>
        <p:spPr>
          <a:xfrm>
            <a:off x="192563" y="1990586"/>
            <a:ext cx="2487012" cy="369332"/>
          </a:xfrm>
          <a:prstGeom prst="rect">
            <a:avLst/>
          </a:prstGeom>
          <a:noFill/>
          <a:ln>
            <a:solidFill>
              <a:srgbClr val="000000"/>
            </a:solidFill>
          </a:ln>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Right heavy - Left heavy</a:t>
            </a:r>
          </a:p>
        </p:txBody>
      </p:sp>
      <p:pic>
        <p:nvPicPr>
          <p:cNvPr id="23" name="Hình ảnh 22">
            <a:extLst>
              <a:ext uri="{FF2B5EF4-FFF2-40B4-BE49-F238E27FC236}">
                <a16:creationId xmlns:a16="http://schemas.microsoft.com/office/drawing/2014/main" id="{56B368F4-5B12-8B6E-F464-F1B46AD5BB8E}"/>
              </a:ext>
            </a:extLst>
          </p:cNvPr>
          <p:cNvPicPr>
            <a:picLocks noChangeAspect="1"/>
          </p:cNvPicPr>
          <p:nvPr/>
        </p:nvPicPr>
        <p:blipFill>
          <a:blip r:embed="rId4"/>
          <a:stretch>
            <a:fillRect/>
          </a:stretch>
        </p:blipFill>
        <p:spPr>
          <a:xfrm>
            <a:off x="2904140" y="2990784"/>
            <a:ext cx="1486107" cy="1390844"/>
          </a:xfrm>
          <a:prstGeom prst="rect">
            <a:avLst/>
          </a:prstGeom>
        </p:spPr>
      </p:pic>
      <p:pic>
        <p:nvPicPr>
          <p:cNvPr id="26" name="Hình ảnh 25">
            <a:extLst>
              <a:ext uri="{FF2B5EF4-FFF2-40B4-BE49-F238E27FC236}">
                <a16:creationId xmlns:a16="http://schemas.microsoft.com/office/drawing/2014/main" id="{69575254-ECA6-1D0B-4C72-A39B79C3023D}"/>
              </a:ext>
            </a:extLst>
          </p:cNvPr>
          <p:cNvPicPr>
            <a:picLocks noChangeAspect="1"/>
          </p:cNvPicPr>
          <p:nvPr/>
        </p:nvPicPr>
        <p:blipFill>
          <a:blip r:embed="rId5"/>
          <a:stretch>
            <a:fillRect/>
          </a:stretch>
        </p:blipFill>
        <p:spPr>
          <a:xfrm>
            <a:off x="6208701" y="3114648"/>
            <a:ext cx="1476581" cy="1009791"/>
          </a:xfrm>
          <a:prstGeom prst="rect">
            <a:avLst/>
          </a:prstGeom>
        </p:spPr>
      </p:pic>
      <p:pic>
        <p:nvPicPr>
          <p:cNvPr id="31" name="Hình ảnh 30">
            <a:extLst>
              <a:ext uri="{FF2B5EF4-FFF2-40B4-BE49-F238E27FC236}">
                <a16:creationId xmlns:a16="http://schemas.microsoft.com/office/drawing/2014/main" id="{2D871DFA-7079-F14B-ECA6-58FFDB21B6E5}"/>
              </a:ext>
            </a:extLst>
          </p:cNvPr>
          <p:cNvPicPr>
            <a:picLocks noChangeAspect="1"/>
          </p:cNvPicPr>
          <p:nvPr/>
        </p:nvPicPr>
        <p:blipFill>
          <a:blip r:embed="rId6"/>
          <a:stretch>
            <a:fillRect/>
          </a:stretch>
        </p:blipFill>
        <p:spPr>
          <a:xfrm>
            <a:off x="9787034" y="2819305"/>
            <a:ext cx="1962424" cy="1676634"/>
          </a:xfrm>
          <a:prstGeom prst="rect">
            <a:avLst/>
          </a:prstGeom>
        </p:spPr>
      </p:pic>
      <p:sp>
        <p:nvSpPr>
          <p:cNvPr id="32" name="Mũi tên: Phải 31">
            <a:extLst>
              <a:ext uri="{FF2B5EF4-FFF2-40B4-BE49-F238E27FC236}">
                <a16:creationId xmlns:a16="http://schemas.microsoft.com/office/drawing/2014/main" id="{98136BEE-A8FE-EAA1-ECF9-BB1773A4385D}"/>
              </a:ext>
            </a:extLst>
          </p:cNvPr>
          <p:cNvSpPr/>
          <p:nvPr/>
        </p:nvSpPr>
        <p:spPr>
          <a:xfrm rot="8722993">
            <a:off x="9544262" y="4748303"/>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Hộp Văn bản 32">
            <a:extLst>
              <a:ext uri="{FF2B5EF4-FFF2-40B4-BE49-F238E27FC236}">
                <a16:creationId xmlns:a16="http://schemas.microsoft.com/office/drawing/2014/main" id="{9E24E4B3-0BCA-1CFC-4E7D-0F4E8FBF985E}"/>
              </a:ext>
            </a:extLst>
          </p:cNvPr>
          <p:cNvSpPr txBox="1"/>
          <p:nvPr/>
        </p:nvSpPr>
        <p:spPr>
          <a:xfrm>
            <a:off x="9787033" y="4843595"/>
            <a:ext cx="1300046"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Rotate right</a:t>
            </a:r>
          </a:p>
        </p:txBody>
      </p:sp>
      <p:sp>
        <p:nvSpPr>
          <p:cNvPr id="34" name="Mũi tên: Phải 33">
            <a:extLst>
              <a:ext uri="{FF2B5EF4-FFF2-40B4-BE49-F238E27FC236}">
                <a16:creationId xmlns:a16="http://schemas.microsoft.com/office/drawing/2014/main" id="{0EC5737B-16FE-3912-2AC8-0FB7AFE1CAC7}"/>
              </a:ext>
            </a:extLst>
          </p:cNvPr>
          <p:cNvSpPr/>
          <p:nvPr/>
        </p:nvSpPr>
        <p:spPr>
          <a:xfrm rot="10800000">
            <a:off x="5615238" y="5418874"/>
            <a:ext cx="485542" cy="1714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Hộp Văn bản 34">
            <a:extLst>
              <a:ext uri="{FF2B5EF4-FFF2-40B4-BE49-F238E27FC236}">
                <a16:creationId xmlns:a16="http://schemas.microsoft.com/office/drawing/2014/main" id="{D36DC7FD-4285-97D8-3893-973DA8E26E64}"/>
              </a:ext>
            </a:extLst>
          </p:cNvPr>
          <p:cNvSpPr txBox="1"/>
          <p:nvPr/>
        </p:nvSpPr>
        <p:spPr>
          <a:xfrm>
            <a:off x="5207985" y="5552290"/>
            <a:ext cx="1400369" cy="369332"/>
          </a:xfrm>
          <a:prstGeom prst="rect">
            <a:avLst/>
          </a:prstGeom>
          <a:noFill/>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Rotate left</a:t>
            </a:r>
          </a:p>
        </p:txBody>
      </p:sp>
      <p:pic>
        <p:nvPicPr>
          <p:cNvPr id="37" name="Hình ảnh 36">
            <a:extLst>
              <a:ext uri="{FF2B5EF4-FFF2-40B4-BE49-F238E27FC236}">
                <a16:creationId xmlns:a16="http://schemas.microsoft.com/office/drawing/2014/main" id="{B166E145-9792-BC92-1314-82B0930592FD}"/>
              </a:ext>
            </a:extLst>
          </p:cNvPr>
          <p:cNvPicPr>
            <a:picLocks noChangeAspect="1"/>
          </p:cNvPicPr>
          <p:nvPr/>
        </p:nvPicPr>
        <p:blipFill>
          <a:blip r:embed="rId7"/>
          <a:stretch>
            <a:fillRect/>
          </a:stretch>
        </p:blipFill>
        <p:spPr>
          <a:xfrm>
            <a:off x="7152552" y="4834028"/>
            <a:ext cx="2333951" cy="1762371"/>
          </a:xfrm>
          <a:prstGeom prst="rect">
            <a:avLst/>
          </a:prstGeom>
        </p:spPr>
      </p:pic>
      <p:pic>
        <p:nvPicPr>
          <p:cNvPr id="39" name="Hình ảnh 38">
            <a:extLst>
              <a:ext uri="{FF2B5EF4-FFF2-40B4-BE49-F238E27FC236}">
                <a16:creationId xmlns:a16="http://schemas.microsoft.com/office/drawing/2014/main" id="{9959443B-4F3B-9380-1186-E0D7AFBFB3FE}"/>
              </a:ext>
            </a:extLst>
          </p:cNvPr>
          <p:cNvPicPr>
            <a:picLocks noChangeAspect="1"/>
          </p:cNvPicPr>
          <p:nvPr/>
        </p:nvPicPr>
        <p:blipFill>
          <a:blip r:embed="rId8"/>
          <a:stretch>
            <a:fillRect/>
          </a:stretch>
        </p:blipFill>
        <p:spPr>
          <a:xfrm>
            <a:off x="2621291" y="4917248"/>
            <a:ext cx="2486372" cy="1495634"/>
          </a:xfrm>
          <a:prstGeom prst="rect">
            <a:avLst/>
          </a:prstGeom>
        </p:spPr>
      </p:pic>
      <p:cxnSp>
        <p:nvCxnSpPr>
          <p:cNvPr id="40" name="Đường kết nối Mũi tên Thẳng 39">
            <a:extLst>
              <a:ext uri="{FF2B5EF4-FFF2-40B4-BE49-F238E27FC236}">
                <a16:creationId xmlns:a16="http://schemas.microsoft.com/office/drawing/2014/main" id="{4AD8A15B-7367-00D6-53A4-7C708BB5544E}"/>
              </a:ext>
            </a:extLst>
          </p:cNvPr>
          <p:cNvCxnSpPr>
            <a:cxnSpLocks/>
          </p:cNvCxnSpPr>
          <p:nvPr/>
        </p:nvCxnSpPr>
        <p:spPr>
          <a:xfrm>
            <a:off x="10146832" y="2354599"/>
            <a:ext cx="421081" cy="46470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Đường kết nối Mũi tên Thẳng 40">
            <a:extLst>
              <a:ext uri="{FF2B5EF4-FFF2-40B4-BE49-F238E27FC236}">
                <a16:creationId xmlns:a16="http://schemas.microsoft.com/office/drawing/2014/main" id="{0C9A25B5-7F66-4A1C-F33C-F1DB58616B0A}"/>
              </a:ext>
            </a:extLst>
          </p:cNvPr>
          <p:cNvCxnSpPr>
            <a:cxnSpLocks/>
          </p:cNvCxnSpPr>
          <p:nvPr/>
        </p:nvCxnSpPr>
        <p:spPr>
          <a:xfrm flipH="1">
            <a:off x="11210925" y="2372519"/>
            <a:ext cx="177776" cy="79444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Hộp Văn bản 41">
            <a:extLst>
              <a:ext uri="{FF2B5EF4-FFF2-40B4-BE49-F238E27FC236}">
                <a16:creationId xmlns:a16="http://schemas.microsoft.com/office/drawing/2014/main" id="{56151F03-2DFB-8799-0E61-FBA78D50A4F9}"/>
              </a:ext>
            </a:extLst>
          </p:cNvPr>
          <p:cNvSpPr txBox="1"/>
          <p:nvPr/>
        </p:nvSpPr>
        <p:spPr>
          <a:xfrm>
            <a:off x="9684151" y="1963935"/>
            <a:ext cx="2487012" cy="369332"/>
          </a:xfrm>
          <a:prstGeom prst="rect">
            <a:avLst/>
          </a:prstGeom>
          <a:noFill/>
          <a:ln>
            <a:solidFill>
              <a:srgbClr val="000000"/>
            </a:solidFill>
          </a:ln>
        </p:spPr>
        <p:txBody>
          <a:bodyPr wrap="square" rtlCol="0">
            <a:spAutoFit/>
          </a:bodyPr>
          <a:lstStyle/>
          <a:p>
            <a:r>
              <a:rPr lang="en-US" sz="1800">
                <a:solidFill>
                  <a:schemeClr val="tx1"/>
                </a:solidFill>
                <a:latin typeface="Calibri" panose="020F0502020204030204" pitchFamily="34" charset="0"/>
                <a:ea typeface="Calibri" panose="020F0502020204030204" pitchFamily="34" charset="0"/>
                <a:cs typeface="Calibri" panose="020F0502020204030204" pitchFamily="34" charset="0"/>
              </a:rPr>
              <a:t>Right heavy - Left heavy</a:t>
            </a:r>
          </a:p>
        </p:txBody>
      </p:sp>
    </p:spTree>
    <p:extLst>
      <p:ext uri="{BB962C8B-B14F-4D97-AF65-F5344CB8AC3E}">
        <p14:creationId xmlns:p14="http://schemas.microsoft.com/office/powerpoint/2010/main" val="2621477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deletion</a:t>
            </a:r>
            <a:endParaRPr lang="en-US" sz="1200"/>
          </a:p>
        </p:txBody>
      </p:sp>
      <p:sp>
        <p:nvSpPr>
          <p:cNvPr id="11" name="Hộp Văn bản 10">
            <a:extLst>
              <a:ext uri="{FF2B5EF4-FFF2-40B4-BE49-F238E27FC236}">
                <a16:creationId xmlns:a16="http://schemas.microsoft.com/office/drawing/2014/main" id="{1A288A7D-5B5A-9A04-B9F3-0782CE8F16C8}"/>
              </a:ext>
            </a:extLst>
          </p:cNvPr>
          <p:cNvSpPr txBox="1"/>
          <p:nvPr/>
        </p:nvSpPr>
        <p:spPr>
          <a:xfrm>
            <a:off x="114300" y="936378"/>
            <a:ext cx="11964629"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2 child case:</a:t>
            </a:r>
          </a:p>
        </p:txBody>
      </p:sp>
      <p:pic>
        <p:nvPicPr>
          <p:cNvPr id="5" name="Hình ảnh 4">
            <a:extLst>
              <a:ext uri="{FF2B5EF4-FFF2-40B4-BE49-F238E27FC236}">
                <a16:creationId xmlns:a16="http://schemas.microsoft.com/office/drawing/2014/main" id="{BA9B700C-2AFA-C66C-73EC-B26050D4DD81}"/>
              </a:ext>
            </a:extLst>
          </p:cNvPr>
          <p:cNvPicPr>
            <a:picLocks noChangeAspect="1"/>
          </p:cNvPicPr>
          <p:nvPr/>
        </p:nvPicPr>
        <p:blipFill>
          <a:blip r:embed="rId3"/>
          <a:stretch>
            <a:fillRect/>
          </a:stretch>
        </p:blipFill>
        <p:spPr>
          <a:xfrm>
            <a:off x="227757" y="1459598"/>
            <a:ext cx="2823927" cy="2207700"/>
          </a:xfrm>
          <a:prstGeom prst="rect">
            <a:avLst/>
          </a:prstGeom>
        </p:spPr>
      </p:pic>
      <p:pic>
        <p:nvPicPr>
          <p:cNvPr id="7" name="Hình ảnh 6">
            <a:extLst>
              <a:ext uri="{FF2B5EF4-FFF2-40B4-BE49-F238E27FC236}">
                <a16:creationId xmlns:a16="http://schemas.microsoft.com/office/drawing/2014/main" id="{2AADD68D-C3A7-C7B0-BD3C-52DCC36AB51B}"/>
              </a:ext>
            </a:extLst>
          </p:cNvPr>
          <p:cNvPicPr>
            <a:picLocks noChangeAspect="1"/>
          </p:cNvPicPr>
          <p:nvPr/>
        </p:nvPicPr>
        <p:blipFill>
          <a:blip r:embed="rId4"/>
          <a:stretch>
            <a:fillRect/>
          </a:stretch>
        </p:blipFill>
        <p:spPr>
          <a:xfrm>
            <a:off x="4627993" y="1161157"/>
            <a:ext cx="2936014" cy="2207701"/>
          </a:xfrm>
          <a:prstGeom prst="rect">
            <a:avLst/>
          </a:prstGeom>
        </p:spPr>
      </p:pic>
      <p:pic>
        <p:nvPicPr>
          <p:cNvPr id="12" name="Hình ảnh 11">
            <a:extLst>
              <a:ext uri="{FF2B5EF4-FFF2-40B4-BE49-F238E27FC236}">
                <a16:creationId xmlns:a16="http://schemas.microsoft.com/office/drawing/2014/main" id="{C228FDA8-A0F0-6128-ECD3-9C4A59396010}"/>
              </a:ext>
            </a:extLst>
          </p:cNvPr>
          <p:cNvPicPr>
            <a:picLocks noChangeAspect="1"/>
          </p:cNvPicPr>
          <p:nvPr/>
        </p:nvPicPr>
        <p:blipFill>
          <a:blip r:embed="rId5"/>
          <a:stretch>
            <a:fillRect/>
          </a:stretch>
        </p:blipFill>
        <p:spPr>
          <a:xfrm>
            <a:off x="8698882" y="936378"/>
            <a:ext cx="3265361" cy="2401001"/>
          </a:xfrm>
          <a:prstGeom prst="rect">
            <a:avLst/>
          </a:prstGeom>
        </p:spPr>
      </p:pic>
      <p:pic>
        <p:nvPicPr>
          <p:cNvPr id="21" name="Hình ảnh 20">
            <a:extLst>
              <a:ext uri="{FF2B5EF4-FFF2-40B4-BE49-F238E27FC236}">
                <a16:creationId xmlns:a16="http://schemas.microsoft.com/office/drawing/2014/main" id="{94C1BB72-0161-FE9F-0162-BF83BA35AC78}"/>
              </a:ext>
            </a:extLst>
          </p:cNvPr>
          <p:cNvPicPr>
            <a:picLocks noChangeAspect="1"/>
          </p:cNvPicPr>
          <p:nvPr/>
        </p:nvPicPr>
        <p:blipFill>
          <a:blip r:embed="rId6"/>
          <a:stretch>
            <a:fillRect/>
          </a:stretch>
        </p:blipFill>
        <p:spPr>
          <a:xfrm>
            <a:off x="227757" y="4248938"/>
            <a:ext cx="3240657" cy="2411939"/>
          </a:xfrm>
          <a:prstGeom prst="rect">
            <a:avLst/>
          </a:prstGeom>
        </p:spPr>
      </p:pic>
      <p:pic>
        <p:nvPicPr>
          <p:cNvPr id="27" name="Hình ảnh 26">
            <a:extLst>
              <a:ext uri="{FF2B5EF4-FFF2-40B4-BE49-F238E27FC236}">
                <a16:creationId xmlns:a16="http://schemas.microsoft.com/office/drawing/2014/main" id="{F1670055-0A45-C559-BC7D-6583627B7BD8}"/>
              </a:ext>
            </a:extLst>
          </p:cNvPr>
          <p:cNvPicPr>
            <a:picLocks noChangeAspect="1"/>
          </p:cNvPicPr>
          <p:nvPr/>
        </p:nvPicPr>
        <p:blipFill>
          <a:blip r:embed="rId7"/>
          <a:stretch>
            <a:fillRect/>
          </a:stretch>
        </p:blipFill>
        <p:spPr>
          <a:xfrm>
            <a:off x="4768902" y="3770228"/>
            <a:ext cx="2795105" cy="2845144"/>
          </a:xfrm>
          <a:prstGeom prst="rect">
            <a:avLst/>
          </a:prstGeom>
        </p:spPr>
      </p:pic>
      <p:pic>
        <p:nvPicPr>
          <p:cNvPr id="29" name="Hình ảnh 28">
            <a:extLst>
              <a:ext uri="{FF2B5EF4-FFF2-40B4-BE49-F238E27FC236}">
                <a16:creationId xmlns:a16="http://schemas.microsoft.com/office/drawing/2014/main" id="{30BB5A0B-0DB5-3691-E012-4A6CD8D39D28}"/>
              </a:ext>
            </a:extLst>
          </p:cNvPr>
          <p:cNvPicPr>
            <a:picLocks noChangeAspect="1"/>
          </p:cNvPicPr>
          <p:nvPr/>
        </p:nvPicPr>
        <p:blipFill>
          <a:blip r:embed="rId8"/>
          <a:stretch>
            <a:fillRect/>
          </a:stretch>
        </p:blipFill>
        <p:spPr>
          <a:xfrm>
            <a:off x="9169138" y="3732777"/>
            <a:ext cx="2795105" cy="3085229"/>
          </a:xfrm>
          <a:prstGeom prst="rect">
            <a:avLst/>
          </a:prstGeom>
        </p:spPr>
      </p:pic>
      <p:cxnSp>
        <p:nvCxnSpPr>
          <p:cNvPr id="30" name="Đường kết nối Mũi tên Thẳng 29">
            <a:extLst>
              <a:ext uri="{FF2B5EF4-FFF2-40B4-BE49-F238E27FC236}">
                <a16:creationId xmlns:a16="http://schemas.microsoft.com/office/drawing/2014/main" id="{C969E7B5-8F46-C36D-4850-EA84A269A0AF}"/>
              </a:ext>
            </a:extLst>
          </p:cNvPr>
          <p:cNvCxnSpPr/>
          <p:nvPr/>
        </p:nvCxnSpPr>
        <p:spPr>
          <a:xfrm>
            <a:off x="3468414" y="2497153"/>
            <a:ext cx="710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Đường kết nối Mũi tên Thẳng 35">
            <a:extLst>
              <a:ext uri="{FF2B5EF4-FFF2-40B4-BE49-F238E27FC236}">
                <a16:creationId xmlns:a16="http://schemas.microsoft.com/office/drawing/2014/main" id="{92A2D8B4-894D-3C73-419A-1CB76E2E6391}"/>
              </a:ext>
            </a:extLst>
          </p:cNvPr>
          <p:cNvCxnSpPr/>
          <p:nvPr/>
        </p:nvCxnSpPr>
        <p:spPr>
          <a:xfrm>
            <a:off x="7819697" y="2377360"/>
            <a:ext cx="710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Đường kết nối Mũi tên Thẳng 37">
            <a:extLst>
              <a:ext uri="{FF2B5EF4-FFF2-40B4-BE49-F238E27FC236}">
                <a16:creationId xmlns:a16="http://schemas.microsoft.com/office/drawing/2014/main" id="{4AA13DA9-0CCD-DFF7-B71C-66B2B928E1B5}"/>
              </a:ext>
            </a:extLst>
          </p:cNvPr>
          <p:cNvCxnSpPr/>
          <p:nvPr/>
        </p:nvCxnSpPr>
        <p:spPr>
          <a:xfrm>
            <a:off x="3594537" y="5192800"/>
            <a:ext cx="710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Đường kết nối Mũi tên Thẳng 42">
            <a:extLst>
              <a:ext uri="{FF2B5EF4-FFF2-40B4-BE49-F238E27FC236}">
                <a16:creationId xmlns:a16="http://schemas.microsoft.com/office/drawing/2014/main" id="{94E6C83B-2792-9468-B80C-0850DA054CB0}"/>
              </a:ext>
            </a:extLst>
          </p:cNvPr>
          <p:cNvCxnSpPr/>
          <p:nvPr/>
        </p:nvCxnSpPr>
        <p:spPr>
          <a:xfrm>
            <a:off x="8178620" y="5142271"/>
            <a:ext cx="710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Đường kết nối Mũi tên Thẳng 43">
            <a:extLst>
              <a:ext uri="{FF2B5EF4-FFF2-40B4-BE49-F238E27FC236}">
                <a16:creationId xmlns:a16="http://schemas.microsoft.com/office/drawing/2014/main" id="{BE79D94E-7A71-EB84-75BD-61CC9910D1F0}"/>
              </a:ext>
            </a:extLst>
          </p:cNvPr>
          <p:cNvCxnSpPr/>
          <p:nvPr/>
        </p:nvCxnSpPr>
        <p:spPr>
          <a:xfrm>
            <a:off x="-260974" y="5189567"/>
            <a:ext cx="710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415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deletion</a:t>
            </a:r>
            <a:endParaRPr lang="en-US" sz="1200"/>
          </a:p>
        </p:txBody>
      </p:sp>
      <p:sp>
        <p:nvSpPr>
          <p:cNvPr id="11" name="Hộp Văn bản 10">
            <a:extLst>
              <a:ext uri="{FF2B5EF4-FFF2-40B4-BE49-F238E27FC236}">
                <a16:creationId xmlns:a16="http://schemas.microsoft.com/office/drawing/2014/main" id="{1A288A7D-5B5A-9A04-B9F3-0782CE8F16C8}"/>
              </a:ext>
            </a:extLst>
          </p:cNvPr>
          <p:cNvSpPr txBox="1"/>
          <p:nvPr/>
        </p:nvSpPr>
        <p:spPr>
          <a:xfrm>
            <a:off x="114300" y="936378"/>
            <a:ext cx="11964629" cy="523220"/>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2 child case:</a:t>
            </a:r>
          </a:p>
        </p:txBody>
      </p:sp>
      <p:pic>
        <p:nvPicPr>
          <p:cNvPr id="4" name="Hình ảnh 3">
            <a:extLst>
              <a:ext uri="{FF2B5EF4-FFF2-40B4-BE49-F238E27FC236}">
                <a16:creationId xmlns:a16="http://schemas.microsoft.com/office/drawing/2014/main" id="{EBC00F79-2DAE-D763-D331-79AE2F01B5D5}"/>
              </a:ext>
            </a:extLst>
          </p:cNvPr>
          <p:cNvPicPr>
            <a:picLocks noChangeAspect="1"/>
          </p:cNvPicPr>
          <p:nvPr/>
        </p:nvPicPr>
        <p:blipFill>
          <a:blip r:embed="rId3"/>
          <a:stretch>
            <a:fillRect/>
          </a:stretch>
        </p:blipFill>
        <p:spPr>
          <a:xfrm>
            <a:off x="502614" y="1321178"/>
            <a:ext cx="3118594" cy="2628334"/>
          </a:xfrm>
          <a:prstGeom prst="rect">
            <a:avLst/>
          </a:prstGeom>
        </p:spPr>
      </p:pic>
      <p:pic>
        <p:nvPicPr>
          <p:cNvPr id="8" name="Hình ảnh 7">
            <a:extLst>
              <a:ext uri="{FF2B5EF4-FFF2-40B4-BE49-F238E27FC236}">
                <a16:creationId xmlns:a16="http://schemas.microsoft.com/office/drawing/2014/main" id="{72BB2CFB-7DED-6BDE-5738-B25BF593F278}"/>
              </a:ext>
            </a:extLst>
          </p:cNvPr>
          <p:cNvPicPr>
            <a:picLocks noChangeAspect="1"/>
          </p:cNvPicPr>
          <p:nvPr/>
        </p:nvPicPr>
        <p:blipFill>
          <a:blip r:embed="rId4"/>
          <a:stretch>
            <a:fillRect/>
          </a:stretch>
        </p:blipFill>
        <p:spPr>
          <a:xfrm>
            <a:off x="4808205" y="1164347"/>
            <a:ext cx="2556102" cy="2827203"/>
          </a:xfrm>
          <a:prstGeom prst="rect">
            <a:avLst/>
          </a:prstGeom>
        </p:spPr>
      </p:pic>
      <p:pic>
        <p:nvPicPr>
          <p:cNvPr id="10" name="Hình ảnh 9">
            <a:extLst>
              <a:ext uri="{FF2B5EF4-FFF2-40B4-BE49-F238E27FC236}">
                <a16:creationId xmlns:a16="http://schemas.microsoft.com/office/drawing/2014/main" id="{AA8A6CAA-8484-6128-88D8-E71289A3E89F}"/>
              </a:ext>
            </a:extLst>
          </p:cNvPr>
          <p:cNvPicPr>
            <a:picLocks noChangeAspect="1"/>
          </p:cNvPicPr>
          <p:nvPr/>
        </p:nvPicPr>
        <p:blipFill>
          <a:blip r:embed="rId5"/>
          <a:stretch>
            <a:fillRect/>
          </a:stretch>
        </p:blipFill>
        <p:spPr>
          <a:xfrm>
            <a:off x="8889665" y="1164347"/>
            <a:ext cx="2556102" cy="2646744"/>
          </a:xfrm>
          <a:prstGeom prst="rect">
            <a:avLst/>
          </a:prstGeom>
        </p:spPr>
      </p:pic>
      <p:pic>
        <p:nvPicPr>
          <p:cNvPr id="14" name="Hình ảnh 13">
            <a:extLst>
              <a:ext uri="{FF2B5EF4-FFF2-40B4-BE49-F238E27FC236}">
                <a16:creationId xmlns:a16="http://schemas.microsoft.com/office/drawing/2014/main" id="{08BD81A7-1C78-E16A-134B-DD0CB11059AE}"/>
              </a:ext>
            </a:extLst>
          </p:cNvPr>
          <p:cNvPicPr>
            <a:picLocks noChangeAspect="1"/>
          </p:cNvPicPr>
          <p:nvPr/>
        </p:nvPicPr>
        <p:blipFill>
          <a:blip r:embed="rId6"/>
          <a:stretch>
            <a:fillRect/>
          </a:stretch>
        </p:blipFill>
        <p:spPr>
          <a:xfrm>
            <a:off x="351858" y="4479209"/>
            <a:ext cx="3269350" cy="2040906"/>
          </a:xfrm>
          <a:prstGeom prst="rect">
            <a:avLst/>
          </a:prstGeom>
        </p:spPr>
      </p:pic>
      <p:pic>
        <p:nvPicPr>
          <p:cNvPr id="16" name="Hình ảnh 15">
            <a:extLst>
              <a:ext uri="{FF2B5EF4-FFF2-40B4-BE49-F238E27FC236}">
                <a16:creationId xmlns:a16="http://schemas.microsoft.com/office/drawing/2014/main" id="{E25A9CDD-EEA1-51C1-E83D-FECC9110A4AB}"/>
              </a:ext>
            </a:extLst>
          </p:cNvPr>
          <p:cNvPicPr>
            <a:picLocks noChangeAspect="1"/>
          </p:cNvPicPr>
          <p:nvPr/>
        </p:nvPicPr>
        <p:blipFill>
          <a:blip r:embed="rId7"/>
          <a:stretch>
            <a:fillRect/>
          </a:stretch>
        </p:blipFill>
        <p:spPr>
          <a:xfrm>
            <a:off x="4557613" y="4479209"/>
            <a:ext cx="3076774" cy="2040906"/>
          </a:xfrm>
          <a:prstGeom prst="rect">
            <a:avLst/>
          </a:prstGeom>
        </p:spPr>
      </p:pic>
      <p:pic>
        <p:nvPicPr>
          <p:cNvPr id="18" name="Hình ảnh 17">
            <a:extLst>
              <a:ext uri="{FF2B5EF4-FFF2-40B4-BE49-F238E27FC236}">
                <a16:creationId xmlns:a16="http://schemas.microsoft.com/office/drawing/2014/main" id="{201FC65D-0B79-DAF8-891B-E185F946FED7}"/>
              </a:ext>
            </a:extLst>
          </p:cNvPr>
          <p:cNvPicPr>
            <a:picLocks noChangeAspect="1"/>
          </p:cNvPicPr>
          <p:nvPr/>
        </p:nvPicPr>
        <p:blipFill>
          <a:blip r:embed="rId8"/>
          <a:stretch>
            <a:fillRect/>
          </a:stretch>
        </p:blipFill>
        <p:spPr>
          <a:xfrm>
            <a:off x="8233210" y="4275471"/>
            <a:ext cx="3606931" cy="2302579"/>
          </a:xfrm>
          <a:prstGeom prst="rect">
            <a:avLst/>
          </a:prstGeom>
        </p:spPr>
      </p:pic>
      <p:cxnSp>
        <p:nvCxnSpPr>
          <p:cNvPr id="20" name="Đường kết nối Mũi tên Thẳng 19">
            <a:extLst>
              <a:ext uri="{FF2B5EF4-FFF2-40B4-BE49-F238E27FC236}">
                <a16:creationId xmlns:a16="http://schemas.microsoft.com/office/drawing/2014/main" id="{7525A476-61CE-E7BD-7569-A87A257864C4}"/>
              </a:ext>
            </a:extLst>
          </p:cNvPr>
          <p:cNvCxnSpPr/>
          <p:nvPr/>
        </p:nvCxnSpPr>
        <p:spPr>
          <a:xfrm>
            <a:off x="3846786" y="2487719"/>
            <a:ext cx="710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a:extLst>
              <a:ext uri="{FF2B5EF4-FFF2-40B4-BE49-F238E27FC236}">
                <a16:creationId xmlns:a16="http://schemas.microsoft.com/office/drawing/2014/main" id="{6117C48C-A3A1-C404-BBA6-A97F526BC163}"/>
              </a:ext>
            </a:extLst>
          </p:cNvPr>
          <p:cNvCxnSpPr/>
          <p:nvPr/>
        </p:nvCxnSpPr>
        <p:spPr>
          <a:xfrm>
            <a:off x="8003627" y="2487719"/>
            <a:ext cx="710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Đường kết nối Mũi tên Thẳng 22">
            <a:extLst>
              <a:ext uri="{FF2B5EF4-FFF2-40B4-BE49-F238E27FC236}">
                <a16:creationId xmlns:a16="http://schemas.microsoft.com/office/drawing/2014/main" id="{BE5C3289-4725-D885-8DD4-FAD0862467B1}"/>
              </a:ext>
            </a:extLst>
          </p:cNvPr>
          <p:cNvCxnSpPr/>
          <p:nvPr/>
        </p:nvCxnSpPr>
        <p:spPr>
          <a:xfrm>
            <a:off x="3621208" y="5506940"/>
            <a:ext cx="710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Đường kết nối Mũi tên Thẳng 23">
            <a:extLst>
              <a:ext uri="{FF2B5EF4-FFF2-40B4-BE49-F238E27FC236}">
                <a16:creationId xmlns:a16="http://schemas.microsoft.com/office/drawing/2014/main" id="{7B5173B9-9FB7-85A2-1AB7-300F94DCD55F}"/>
              </a:ext>
            </a:extLst>
          </p:cNvPr>
          <p:cNvCxnSpPr/>
          <p:nvPr/>
        </p:nvCxnSpPr>
        <p:spPr>
          <a:xfrm>
            <a:off x="7522383" y="5426760"/>
            <a:ext cx="710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4F9F5A86-D800-8D45-A8AD-0ED03D509816}"/>
              </a:ext>
            </a:extLst>
          </p:cNvPr>
          <p:cNvCxnSpPr/>
          <p:nvPr/>
        </p:nvCxnSpPr>
        <p:spPr>
          <a:xfrm>
            <a:off x="147200" y="5426760"/>
            <a:ext cx="710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166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create node &amp; search node</a:t>
            </a:r>
            <a:endParaRPr lang="en-US" sz="1200"/>
          </a:p>
        </p:txBody>
      </p:sp>
      <p:pic>
        <p:nvPicPr>
          <p:cNvPr id="4" name="Hình ảnh 3">
            <a:extLst>
              <a:ext uri="{FF2B5EF4-FFF2-40B4-BE49-F238E27FC236}">
                <a16:creationId xmlns:a16="http://schemas.microsoft.com/office/drawing/2014/main" id="{65E00AB8-68A1-4373-7AAB-F2ADB5490ABA}"/>
              </a:ext>
            </a:extLst>
          </p:cNvPr>
          <p:cNvPicPr>
            <a:picLocks noChangeAspect="1"/>
          </p:cNvPicPr>
          <p:nvPr/>
        </p:nvPicPr>
        <p:blipFill>
          <a:blip r:embed="rId3"/>
          <a:stretch>
            <a:fillRect/>
          </a:stretch>
        </p:blipFill>
        <p:spPr>
          <a:xfrm>
            <a:off x="409128" y="2490635"/>
            <a:ext cx="6191616" cy="2109940"/>
          </a:xfrm>
          <a:prstGeom prst="rect">
            <a:avLst/>
          </a:prstGeom>
        </p:spPr>
      </p:pic>
      <p:pic>
        <p:nvPicPr>
          <p:cNvPr id="7" name="Hình ảnh 6">
            <a:extLst>
              <a:ext uri="{FF2B5EF4-FFF2-40B4-BE49-F238E27FC236}">
                <a16:creationId xmlns:a16="http://schemas.microsoft.com/office/drawing/2014/main" id="{E072CCF6-5066-DEF2-E707-ADF1AF0DFBF1}"/>
              </a:ext>
            </a:extLst>
          </p:cNvPr>
          <p:cNvPicPr>
            <a:picLocks noChangeAspect="1"/>
          </p:cNvPicPr>
          <p:nvPr/>
        </p:nvPicPr>
        <p:blipFill>
          <a:blip r:embed="rId4"/>
          <a:stretch>
            <a:fillRect/>
          </a:stretch>
        </p:blipFill>
        <p:spPr>
          <a:xfrm>
            <a:off x="7043411" y="2154955"/>
            <a:ext cx="4096322" cy="3343742"/>
          </a:xfrm>
          <a:prstGeom prst="rect">
            <a:avLst/>
          </a:prstGeom>
        </p:spPr>
      </p:pic>
    </p:spTree>
    <p:extLst>
      <p:ext uri="{BB962C8B-B14F-4D97-AF65-F5344CB8AC3E}">
        <p14:creationId xmlns:p14="http://schemas.microsoft.com/office/powerpoint/2010/main" val="4182217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insert</a:t>
            </a:r>
            <a:endParaRPr lang="en-US" sz="1200"/>
          </a:p>
        </p:txBody>
      </p:sp>
      <p:pic>
        <p:nvPicPr>
          <p:cNvPr id="7" name="Hình ảnh 6">
            <a:extLst>
              <a:ext uri="{FF2B5EF4-FFF2-40B4-BE49-F238E27FC236}">
                <a16:creationId xmlns:a16="http://schemas.microsoft.com/office/drawing/2014/main" id="{932812B6-D71E-3D9B-D071-34014046E6AF}"/>
              </a:ext>
            </a:extLst>
          </p:cNvPr>
          <p:cNvPicPr>
            <a:picLocks noChangeAspect="1"/>
          </p:cNvPicPr>
          <p:nvPr/>
        </p:nvPicPr>
        <p:blipFill>
          <a:blip r:embed="rId3"/>
          <a:stretch>
            <a:fillRect/>
          </a:stretch>
        </p:blipFill>
        <p:spPr>
          <a:xfrm>
            <a:off x="762000" y="1571625"/>
            <a:ext cx="5000626" cy="3593831"/>
          </a:xfrm>
          <a:prstGeom prst="rect">
            <a:avLst/>
          </a:prstGeom>
        </p:spPr>
      </p:pic>
      <p:pic>
        <p:nvPicPr>
          <p:cNvPr id="10" name="Hình ảnh 9">
            <a:extLst>
              <a:ext uri="{FF2B5EF4-FFF2-40B4-BE49-F238E27FC236}">
                <a16:creationId xmlns:a16="http://schemas.microsoft.com/office/drawing/2014/main" id="{E730F54D-44A7-DA27-40C2-6A378B34A455}"/>
              </a:ext>
            </a:extLst>
          </p:cNvPr>
          <p:cNvPicPr>
            <a:picLocks noChangeAspect="1"/>
          </p:cNvPicPr>
          <p:nvPr/>
        </p:nvPicPr>
        <p:blipFill>
          <a:blip r:embed="rId4"/>
          <a:stretch>
            <a:fillRect/>
          </a:stretch>
        </p:blipFill>
        <p:spPr>
          <a:xfrm>
            <a:off x="7364940" y="562266"/>
            <a:ext cx="4407960" cy="6097678"/>
          </a:xfrm>
          <a:prstGeom prst="rect">
            <a:avLst/>
          </a:prstGeom>
        </p:spPr>
      </p:pic>
    </p:spTree>
    <p:extLst>
      <p:ext uri="{BB962C8B-B14F-4D97-AF65-F5344CB8AC3E}">
        <p14:creationId xmlns:p14="http://schemas.microsoft.com/office/powerpoint/2010/main" val="2689629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insert</a:t>
            </a:r>
            <a:endParaRPr lang="en-US" sz="1200"/>
          </a:p>
        </p:txBody>
      </p:sp>
      <p:pic>
        <p:nvPicPr>
          <p:cNvPr id="12" name="Hình ảnh 11">
            <a:extLst>
              <a:ext uri="{FF2B5EF4-FFF2-40B4-BE49-F238E27FC236}">
                <a16:creationId xmlns:a16="http://schemas.microsoft.com/office/drawing/2014/main" id="{2FED68C4-2892-4C76-F6F1-EABE4FE65307}"/>
              </a:ext>
            </a:extLst>
          </p:cNvPr>
          <p:cNvPicPr>
            <a:picLocks noChangeAspect="1"/>
          </p:cNvPicPr>
          <p:nvPr/>
        </p:nvPicPr>
        <p:blipFill>
          <a:blip r:embed="rId3"/>
          <a:stretch>
            <a:fillRect/>
          </a:stretch>
        </p:blipFill>
        <p:spPr>
          <a:xfrm>
            <a:off x="3957248" y="257175"/>
            <a:ext cx="5701102" cy="4172532"/>
          </a:xfrm>
          <a:prstGeom prst="rect">
            <a:avLst/>
          </a:prstGeom>
        </p:spPr>
      </p:pic>
      <p:pic>
        <p:nvPicPr>
          <p:cNvPr id="14" name="Hình ảnh 13">
            <a:extLst>
              <a:ext uri="{FF2B5EF4-FFF2-40B4-BE49-F238E27FC236}">
                <a16:creationId xmlns:a16="http://schemas.microsoft.com/office/drawing/2014/main" id="{1435E80B-6E0D-36F6-0EAA-292660CEB2D7}"/>
              </a:ext>
            </a:extLst>
          </p:cNvPr>
          <p:cNvPicPr>
            <a:picLocks noChangeAspect="1"/>
          </p:cNvPicPr>
          <p:nvPr/>
        </p:nvPicPr>
        <p:blipFill>
          <a:blip r:embed="rId4"/>
          <a:stretch>
            <a:fillRect/>
          </a:stretch>
        </p:blipFill>
        <p:spPr>
          <a:xfrm>
            <a:off x="4014464" y="4429707"/>
            <a:ext cx="4639322" cy="2152950"/>
          </a:xfrm>
          <a:prstGeom prst="rect">
            <a:avLst/>
          </a:prstGeom>
        </p:spPr>
      </p:pic>
    </p:spTree>
    <p:extLst>
      <p:ext uri="{BB962C8B-B14F-4D97-AF65-F5344CB8AC3E}">
        <p14:creationId xmlns:p14="http://schemas.microsoft.com/office/powerpoint/2010/main" val="168489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Main code</a:t>
            </a:r>
            <a:endParaRPr lang="en-US" sz="1200"/>
          </a:p>
        </p:txBody>
      </p:sp>
      <p:pic>
        <p:nvPicPr>
          <p:cNvPr id="7" name="Hình ảnh 6">
            <a:extLst>
              <a:ext uri="{FF2B5EF4-FFF2-40B4-BE49-F238E27FC236}">
                <a16:creationId xmlns:a16="http://schemas.microsoft.com/office/drawing/2014/main" id="{9F213DF2-95A3-9B46-D896-D9748BE09961}"/>
              </a:ext>
            </a:extLst>
          </p:cNvPr>
          <p:cNvPicPr>
            <a:picLocks noChangeAspect="1"/>
          </p:cNvPicPr>
          <p:nvPr/>
        </p:nvPicPr>
        <p:blipFill>
          <a:blip r:embed="rId3"/>
          <a:stretch>
            <a:fillRect/>
          </a:stretch>
        </p:blipFill>
        <p:spPr>
          <a:xfrm>
            <a:off x="509240" y="1037834"/>
            <a:ext cx="4982270" cy="5601482"/>
          </a:xfrm>
          <a:prstGeom prst="rect">
            <a:avLst/>
          </a:prstGeom>
        </p:spPr>
      </p:pic>
      <p:pic>
        <p:nvPicPr>
          <p:cNvPr id="10" name="Hình ảnh 9">
            <a:extLst>
              <a:ext uri="{FF2B5EF4-FFF2-40B4-BE49-F238E27FC236}">
                <a16:creationId xmlns:a16="http://schemas.microsoft.com/office/drawing/2014/main" id="{ABE1ADED-9B98-130E-0154-D00ECB53D6A2}"/>
              </a:ext>
            </a:extLst>
          </p:cNvPr>
          <p:cNvPicPr>
            <a:picLocks noChangeAspect="1"/>
          </p:cNvPicPr>
          <p:nvPr/>
        </p:nvPicPr>
        <p:blipFill>
          <a:blip r:embed="rId4"/>
          <a:stretch>
            <a:fillRect/>
          </a:stretch>
        </p:blipFill>
        <p:spPr>
          <a:xfrm>
            <a:off x="9034440" y="113949"/>
            <a:ext cx="2648320" cy="5029902"/>
          </a:xfrm>
          <a:prstGeom prst="rect">
            <a:avLst/>
          </a:prstGeom>
        </p:spPr>
      </p:pic>
      <p:pic>
        <p:nvPicPr>
          <p:cNvPr id="14" name="Hình ảnh 13">
            <a:extLst>
              <a:ext uri="{FF2B5EF4-FFF2-40B4-BE49-F238E27FC236}">
                <a16:creationId xmlns:a16="http://schemas.microsoft.com/office/drawing/2014/main" id="{16B1751A-C02A-78E7-57A0-16324981E329}"/>
              </a:ext>
            </a:extLst>
          </p:cNvPr>
          <p:cNvPicPr>
            <a:picLocks noChangeAspect="1"/>
          </p:cNvPicPr>
          <p:nvPr/>
        </p:nvPicPr>
        <p:blipFill>
          <a:blip r:embed="rId5"/>
          <a:stretch>
            <a:fillRect/>
          </a:stretch>
        </p:blipFill>
        <p:spPr>
          <a:xfrm>
            <a:off x="9063015" y="5143851"/>
            <a:ext cx="2562583" cy="1400370"/>
          </a:xfrm>
          <a:prstGeom prst="rect">
            <a:avLst/>
          </a:prstGeom>
        </p:spPr>
      </p:pic>
    </p:spTree>
    <p:extLst>
      <p:ext uri="{BB962C8B-B14F-4D97-AF65-F5344CB8AC3E}">
        <p14:creationId xmlns:p14="http://schemas.microsoft.com/office/powerpoint/2010/main" val="1575734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AVL tree : REFerence</a:t>
            </a:r>
            <a:endParaRPr lang="en-US" sz="1200"/>
          </a:p>
        </p:txBody>
      </p:sp>
      <p:sp>
        <p:nvSpPr>
          <p:cNvPr id="11" name="Hộp Văn bản 10">
            <a:extLst>
              <a:ext uri="{FF2B5EF4-FFF2-40B4-BE49-F238E27FC236}">
                <a16:creationId xmlns:a16="http://schemas.microsoft.com/office/drawing/2014/main" id="{1A288A7D-5B5A-9A04-B9F3-0782CE8F16C8}"/>
              </a:ext>
            </a:extLst>
          </p:cNvPr>
          <p:cNvSpPr txBox="1"/>
          <p:nvPr/>
        </p:nvSpPr>
        <p:spPr>
          <a:xfrm>
            <a:off x="114300" y="936378"/>
            <a:ext cx="11964629" cy="1815882"/>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hlinkClick r:id="rId3"/>
              </a:rPr>
              <a:t>https://www.w3schools.com/dsa/dsa_data_avltrees.php</a:t>
            </a:r>
            <a:endParaRPr lang="en-US" sz="2800">
              <a:latin typeface="Calibri" panose="020F0502020204030204" pitchFamily="34" charset="0"/>
              <a:ea typeface="Calibri" panose="020F0502020204030204" pitchFamily="34" charset="0"/>
              <a:cs typeface="Calibri" panose="020F0502020204030204" pitchFamily="34" charset="0"/>
            </a:endParaRPr>
          </a:p>
          <a:p>
            <a:endParaRPr lang="en-US" sz="2800">
              <a:latin typeface="Calibri" panose="020F0502020204030204" pitchFamily="34" charset="0"/>
              <a:ea typeface="Calibri" panose="020F0502020204030204" pitchFamily="34" charset="0"/>
              <a:cs typeface="Calibri" panose="020F0502020204030204" pitchFamily="34" charset="0"/>
            </a:endParaRPr>
          </a:p>
          <a:p>
            <a:r>
              <a:rPr lang="en-US" sz="2800">
                <a:latin typeface="Calibri" panose="020F0502020204030204" pitchFamily="34" charset="0"/>
                <a:ea typeface="Calibri" panose="020F0502020204030204" pitchFamily="34" charset="0"/>
                <a:cs typeface="Calibri" panose="020F0502020204030204" pitchFamily="34" charset="0"/>
                <a:hlinkClick r:id="rId4"/>
              </a:rPr>
              <a:t>https://www.cs.usfca.edu/~galles/visualization/AVLtree.html</a:t>
            </a:r>
            <a:endParaRPr lang="en-US" sz="2800">
              <a:latin typeface="Calibri" panose="020F0502020204030204" pitchFamily="34" charset="0"/>
              <a:ea typeface="Calibri" panose="020F0502020204030204" pitchFamily="34" charset="0"/>
              <a:cs typeface="Calibri" panose="020F0502020204030204" pitchFamily="34" charset="0"/>
            </a:endParaRPr>
          </a:p>
          <a:p>
            <a:endParaRPr lang="en-US" sz="28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3699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07AEC7-642C-153B-071E-4506E7EBE7E9}"/>
              </a:ext>
            </a:extLst>
          </p:cNvPr>
          <p:cNvSpPr>
            <a:spLocks noGrp="1"/>
          </p:cNvSpPr>
          <p:nvPr>
            <p:ph type="title"/>
          </p:nvPr>
        </p:nvSpPr>
        <p:spPr/>
        <p:txBody>
          <a:bodyPr/>
          <a:lstStyle/>
          <a:p>
            <a:r>
              <a:rPr lang="en-US"/>
              <a:t>5.</a:t>
            </a:r>
          </a:p>
        </p:txBody>
      </p:sp>
      <p:sp>
        <p:nvSpPr>
          <p:cNvPr id="3" name="Tiêu đề 1">
            <a:extLst>
              <a:ext uri="{FF2B5EF4-FFF2-40B4-BE49-F238E27FC236}">
                <a16:creationId xmlns:a16="http://schemas.microsoft.com/office/drawing/2014/main" id="{21334938-267D-086E-12B8-9B8B450ACAD5}"/>
              </a:ext>
            </a:extLst>
          </p:cNvPr>
          <p:cNvSpPr txBox="1">
            <a:spLocks/>
          </p:cNvSpPr>
          <p:nvPr/>
        </p:nvSpPr>
        <p:spPr>
          <a:xfrm>
            <a:off x="5504329" y="2668567"/>
            <a:ext cx="6060142" cy="971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Bebas Neue"/>
              <a:buNone/>
              <a:defRPr sz="13333" b="1"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rPr lang="en-US" sz="6000">
                <a:solidFill>
                  <a:schemeClr val="bg1"/>
                </a:solidFill>
              </a:rPr>
              <a:t>Red-black tree</a:t>
            </a:r>
            <a:endParaRPr lang="en-US" sz="6000"/>
          </a:p>
        </p:txBody>
      </p:sp>
    </p:spTree>
    <p:extLst>
      <p:ext uri="{BB962C8B-B14F-4D97-AF65-F5344CB8AC3E}">
        <p14:creationId xmlns:p14="http://schemas.microsoft.com/office/powerpoint/2010/main" val="72274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Red-black tree : definition</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1" y="936378"/>
            <a:ext cx="11907654"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A Red-Black Tree is a </a:t>
            </a:r>
            <a:r>
              <a:rPr lang="en-US" sz="2800" b="1">
                <a:latin typeface="Calibri" panose="020F0502020204030204" pitchFamily="34" charset="0"/>
                <a:ea typeface="Calibri" panose="020F0502020204030204" pitchFamily="34" charset="0"/>
                <a:cs typeface="Calibri" panose="020F0502020204030204" pitchFamily="34" charset="0"/>
              </a:rPr>
              <a:t>self-balancing binary search tree </a:t>
            </a:r>
            <a:r>
              <a:rPr lang="en-US" sz="2800">
                <a:latin typeface="Calibri" panose="020F0502020204030204" pitchFamily="34" charset="0"/>
                <a:ea typeface="Calibri" panose="020F0502020204030204" pitchFamily="34" charset="0"/>
                <a:cs typeface="Calibri" panose="020F0502020204030204" pitchFamily="34" charset="0"/>
              </a:rPr>
              <a:t>where each node has an additional attribute: a color, which can be either red or black. </a:t>
            </a:r>
          </a:p>
        </p:txBody>
      </p:sp>
      <p:pic>
        <p:nvPicPr>
          <p:cNvPr id="5" name="Hình ảnh 4">
            <a:extLst>
              <a:ext uri="{FF2B5EF4-FFF2-40B4-BE49-F238E27FC236}">
                <a16:creationId xmlns:a16="http://schemas.microsoft.com/office/drawing/2014/main" id="{CB96962B-BA13-D223-1C39-5EC4C87BAAF0}"/>
              </a:ext>
            </a:extLst>
          </p:cNvPr>
          <p:cNvPicPr>
            <a:picLocks noChangeAspect="1"/>
          </p:cNvPicPr>
          <p:nvPr/>
        </p:nvPicPr>
        <p:blipFill>
          <a:blip r:embed="rId3"/>
          <a:stretch>
            <a:fillRect/>
          </a:stretch>
        </p:blipFill>
        <p:spPr>
          <a:xfrm>
            <a:off x="7324725" y="2522083"/>
            <a:ext cx="4752974" cy="3399539"/>
          </a:xfrm>
          <a:prstGeom prst="rect">
            <a:avLst/>
          </a:prstGeom>
        </p:spPr>
      </p:pic>
      <p:sp>
        <p:nvSpPr>
          <p:cNvPr id="6" name="Hộp Văn bản 5">
            <a:extLst>
              <a:ext uri="{FF2B5EF4-FFF2-40B4-BE49-F238E27FC236}">
                <a16:creationId xmlns:a16="http://schemas.microsoft.com/office/drawing/2014/main" id="{CB79EF3A-E6C9-7B7F-7DAF-F71F77600EF3}"/>
              </a:ext>
            </a:extLst>
          </p:cNvPr>
          <p:cNvSpPr txBox="1"/>
          <p:nvPr/>
        </p:nvSpPr>
        <p:spPr>
          <a:xfrm>
            <a:off x="114301" y="1955275"/>
            <a:ext cx="7343774" cy="4832092"/>
          </a:xfrm>
          <a:prstGeom prst="rect">
            <a:avLst/>
          </a:prstGeom>
          <a:noFill/>
        </p:spPr>
        <p:txBody>
          <a:bodyPr wrap="square" rtlCol="0">
            <a:spAutoFit/>
          </a:bodyPr>
          <a:lstStyle/>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Node Color</a:t>
            </a:r>
            <a:r>
              <a:rPr lang="en-US" sz="2800">
                <a:latin typeface="Calibri" panose="020F0502020204030204" pitchFamily="34" charset="0"/>
                <a:ea typeface="Calibri" panose="020F0502020204030204" pitchFamily="34" charset="0"/>
                <a:cs typeface="Calibri" panose="020F0502020204030204" pitchFamily="34" charset="0"/>
              </a:rPr>
              <a:t>: Each node is either red or black.</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Root Property</a:t>
            </a:r>
            <a:r>
              <a:rPr lang="en-US" sz="2800">
                <a:latin typeface="Calibri" panose="020F0502020204030204" pitchFamily="34" charset="0"/>
                <a:ea typeface="Calibri" panose="020F0502020204030204" pitchFamily="34" charset="0"/>
                <a:cs typeface="Calibri" panose="020F0502020204030204" pitchFamily="34" charset="0"/>
              </a:rPr>
              <a:t>: The root of the tree is always black.</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Red Property</a:t>
            </a:r>
            <a:r>
              <a:rPr lang="en-US" sz="2800">
                <a:latin typeface="Calibri" panose="020F0502020204030204" pitchFamily="34" charset="0"/>
                <a:ea typeface="Calibri" panose="020F0502020204030204" pitchFamily="34" charset="0"/>
                <a:cs typeface="Calibri" panose="020F0502020204030204" pitchFamily="34" charset="0"/>
              </a:rPr>
              <a:t>: Red nodes cannot have red children (no two consecutive red nodes on any path).</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Black Property</a:t>
            </a:r>
            <a:r>
              <a:rPr lang="en-US" sz="2800">
                <a:latin typeface="Calibri" panose="020F0502020204030204" pitchFamily="34" charset="0"/>
                <a:ea typeface="Calibri" panose="020F0502020204030204" pitchFamily="34" charset="0"/>
                <a:cs typeface="Calibri" panose="020F0502020204030204" pitchFamily="34" charset="0"/>
              </a:rPr>
              <a:t>: Every path from a node to its descendant null nodes (leaves) has the same number of black nodes.</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Leaf Property</a:t>
            </a:r>
            <a:r>
              <a:rPr lang="en-US" sz="2800">
                <a:latin typeface="Calibri" panose="020F0502020204030204" pitchFamily="34" charset="0"/>
                <a:ea typeface="Calibri" panose="020F0502020204030204" pitchFamily="34" charset="0"/>
                <a:cs typeface="Calibri" panose="020F0502020204030204" pitchFamily="34" charset="0"/>
              </a:rPr>
              <a:t>: All leaves (NIL nodes) are black.</a:t>
            </a:r>
          </a:p>
        </p:txBody>
      </p:sp>
    </p:spTree>
    <p:extLst>
      <p:ext uri="{BB962C8B-B14F-4D97-AF65-F5344CB8AC3E}">
        <p14:creationId xmlns:p14="http://schemas.microsoft.com/office/powerpoint/2010/main" val="203140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a:solidFill>
                  <a:schemeClr val="bg1"/>
                </a:solidFill>
                <a:latin typeface="Bebas Neue"/>
                <a:sym typeface="Bebas Neue"/>
              </a:rPr>
              <a:t>definitions : types of tree</a:t>
            </a:r>
            <a:endParaRPr lang="en-US" sz="1200"/>
          </a:p>
        </p:txBody>
      </p:sp>
      <p:sp>
        <p:nvSpPr>
          <p:cNvPr id="4" name="Hộp Văn bản 3">
            <a:extLst>
              <a:ext uri="{FF2B5EF4-FFF2-40B4-BE49-F238E27FC236}">
                <a16:creationId xmlns:a16="http://schemas.microsoft.com/office/drawing/2014/main" id="{75563D13-47B1-6180-B723-3F171342D3EE}"/>
              </a:ext>
            </a:extLst>
          </p:cNvPr>
          <p:cNvSpPr txBox="1"/>
          <p:nvPr/>
        </p:nvSpPr>
        <p:spPr>
          <a:xfrm>
            <a:off x="114300" y="936378"/>
            <a:ext cx="7466371" cy="5693866"/>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Types of Trees based on the </a:t>
            </a:r>
            <a:r>
              <a:rPr lang="en-US" sz="2800">
                <a:solidFill>
                  <a:srgbClr val="FF0000"/>
                </a:solidFill>
                <a:latin typeface="Calibri" panose="020F0502020204030204" pitchFamily="34" charset="0"/>
                <a:ea typeface="Calibri" panose="020F0502020204030204" pitchFamily="34" charset="0"/>
                <a:cs typeface="Calibri" panose="020F0502020204030204" pitchFamily="34" charset="0"/>
              </a:rPr>
              <a:t>node’s values</a:t>
            </a:r>
            <a:r>
              <a:rPr lang="en-US" sz="2800">
                <a:latin typeface="Calibri" panose="020F0502020204030204" pitchFamily="34" charset="0"/>
                <a:ea typeface="Calibri" panose="020F0502020204030204" pitchFamily="34" charset="0"/>
                <a:cs typeface="Calibri" panose="020F0502020204030204" pitchFamily="34" charset="0"/>
              </a:rPr>
              <a:t>:</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Binary search tree: </a:t>
            </a:r>
            <a:r>
              <a:rPr lang="en-US" sz="2800">
                <a:latin typeface="Calibri" panose="020F0502020204030204" pitchFamily="34" charset="0"/>
                <a:ea typeface="Calibri" panose="020F0502020204030204" pitchFamily="34" charset="0"/>
                <a:cs typeface="Calibri" panose="020F0502020204030204" pitchFamily="34" charset="0"/>
              </a:rPr>
              <a:t>a node-based binary tree data structure that:</a:t>
            </a:r>
          </a:p>
          <a:p>
            <a:r>
              <a:rPr lang="en-US" sz="2800">
                <a:latin typeface="Calibri" panose="020F0502020204030204" pitchFamily="34" charset="0"/>
                <a:ea typeface="Calibri" panose="020F0502020204030204" pitchFamily="34" charset="0"/>
                <a:cs typeface="Calibri" panose="020F0502020204030204" pitchFamily="34" charset="0"/>
              </a:rPr>
              <a:t>	+ The left subtree of a node contains only nodes with keys lesser than the node’s key.</a:t>
            </a:r>
          </a:p>
          <a:p>
            <a:r>
              <a:rPr lang="en-US" sz="2800">
                <a:latin typeface="Calibri" panose="020F0502020204030204" pitchFamily="34" charset="0"/>
                <a:ea typeface="Calibri" panose="020F0502020204030204" pitchFamily="34" charset="0"/>
                <a:cs typeface="Calibri" panose="020F0502020204030204" pitchFamily="34" charset="0"/>
              </a:rPr>
              <a:t>	+ The right subtree of a node contains only nodes with keys greater than the node’s key.</a:t>
            </a:r>
          </a:p>
          <a:p>
            <a:r>
              <a:rPr lang="en-US" sz="2800">
                <a:latin typeface="Calibri" panose="020F0502020204030204" pitchFamily="34" charset="0"/>
                <a:ea typeface="Calibri" panose="020F0502020204030204" pitchFamily="34" charset="0"/>
                <a:cs typeface="Calibri" panose="020F0502020204030204" pitchFamily="34" charset="0"/>
              </a:rPr>
              <a:t>	+ The left and right subtree each must also be a binary search tree.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AVL tree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Red-Black tree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B and B+ tree</a:t>
            </a:r>
          </a:p>
          <a:p>
            <a:pPr marL="457200" indent="-457200">
              <a:buFontTx/>
              <a:buChar char="-"/>
            </a:pPr>
            <a:r>
              <a:rPr lang="en-US" sz="2800" b="1">
                <a:latin typeface="Calibri" panose="020F0502020204030204" pitchFamily="34" charset="0"/>
                <a:ea typeface="Calibri" panose="020F0502020204030204" pitchFamily="34" charset="0"/>
                <a:cs typeface="Calibri" panose="020F0502020204030204" pitchFamily="34" charset="0"/>
              </a:rPr>
              <a:t>Segment tree</a:t>
            </a:r>
          </a:p>
        </p:txBody>
      </p:sp>
      <p:pic>
        <p:nvPicPr>
          <p:cNvPr id="6146" name="Picture 2" descr="Lightbox">
            <a:extLst>
              <a:ext uri="{FF2B5EF4-FFF2-40B4-BE49-F238E27FC236}">
                <a16:creationId xmlns:a16="http://schemas.microsoft.com/office/drawing/2014/main" id="{1DAE8519-312A-B95A-48B0-0CAC4D1E0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671" y="1630584"/>
            <a:ext cx="4397350" cy="401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41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dirty="0">
                <a:solidFill>
                  <a:schemeClr val="bg1"/>
                </a:solidFill>
                <a:latin typeface="Bebas Neue"/>
                <a:sym typeface="Bebas Neue"/>
              </a:rPr>
              <a:t>Red-black tree : </a:t>
            </a:r>
            <a:r>
              <a:rPr lang="en-US" sz="4400" b="1" dirty="0" err="1">
                <a:solidFill>
                  <a:schemeClr val="bg1"/>
                </a:solidFill>
                <a:latin typeface="Bebas Neue"/>
                <a:sym typeface="Bebas Neue"/>
              </a:rPr>
              <a:t>VISUalize</a:t>
            </a:r>
            <a:endParaRPr lang="en-US" sz="1200" dirty="0" err="1"/>
          </a:p>
        </p:txBody>
      </p:sp>
      <p:pic>
        <p:nvPicPr>
          <p:cNvPr id="6" name="Hình ảnh 5">
            <a:extLst>
              <a:ext uri="{FF2B5EF4-FFF2-40B4-BE49-F238E27FC236}">
                <a16:creationId xmlns:a16="http://schemas.microsoft.com/office/drawing/2014/main" id="{0BC6F3D6-7F17-4BDC-F89E-0AE63FFF756D}"/>
              </a:ext>
            </a:extLst>
          </p:cNvPr>
          <p:cNvPicPr>
            <a:picLocks noChangeAspect="1"/>
          </p:cNvPicPr>
          <p:nvPr/>
        </p:nvPicPr>
        <p:blipFill>
          <a:blip r:embed="rId3"/>
          <a:stretch>
            <a:fillRect/>
          </a:stretch>
        </p:blipFill>
        <p:spPr>
          <a:xfrm>
            <a:off x="247179" y="990224"/>
            <a:ext cx="6744641" cy="5391902"/>
          </a:xfrm>
          <a:prstGeom prst="rect">
            <a:avLst/>
          </a:prstGeom>
        </p:spPr>
      </p:pic>
      <p:pic>
        <p:nvPicPr>
          <p:cNvPr id="8" name="Hình ảnh 7">
            <a:extLst>
              <a:ext uri="{FF2B5EF4-FFF2-40B4-BE49-F238E27FC236}">
                <a16:creationId xmlns:a16="http://schemas.microsoft.com/office/drawing/2014/main" id="{2B835A81-A6AE-5694-6CAC-45A70043784F}"/>
              </a:ext>
            </a:extLst>
          </p:cNvPr>
          <p:cNvPicPr>
            <a:picLocks noChangeAspect="1"/>
          </p:cNvPicPr>
          <p:nvPr/>
        </p:nvPicPr>
        <p:blipFill>
          <a:blip r:embed="rId4"/>
          <a:stretch>
            <a:fillRect/>
          </a:stretch>
        </p:blipFill>
        <p:spPr>
          <a:xfrm>
            <a:off x="6390903" y="3914597"/>
            <a:ext cx="5334744" cy="2553056"/>
          </a:xfrm>
          <a:prstGeom prst="rect">
            <a:avLst/>
          </a:prstGeom>
        </p:spPr>
      </p:pic>
    </p:spTree>
    <p:extLst>
      <p:ext uri="{BB962C8B-B14F-4D97-AF65-F5344CB8AC3E}">
        <p14:creationId xmlns:p14="http://schemas.microsoft.com/office/powerpoint/2010/main" val="315688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dirty="0">
                <a:solidFill>
                  <a:schemeClr val="bg1"/>
                </a:solidFill>
                <a:latin typeface="Bebas Neue"/>
                <a:sym typeface="Bebas Neue"/>
              </a:rPr>
              <a:t>Red-black tree : </a:t>
            </a:r>
            <a:r>
              <a:rPr lang="en-US" sz="4400" b="1" dirty="0" err="1">
                <a:solidFill>
                  <a:schemeClr val="bg1"/>
                </a:solidFill>
                <a:latin typeface="Bebas Neue"/>
                <a:sym typeface="Bebas Neue"/>
              </a:rPr>
              <a:t>VISUalize</a:t>
            </a:r>
            <a:endParaRPr lang="en-US" sz="1200" dirty="0" err="1"/>
          </a:p>
        </p:txBody>
      </p:sp>
      <p:pic>
        <p:nvPicPr>
          <p:cNvPr id="4" name="Hình ảnh 3">
            <a:extLst>
              <a:ext uri="{FF2B5EF4-FFF2-40B4-BE49-F238E27FC236}">
                <a16:creationId xmlns:a16="http://schemas.microsoft.com/office/drawing/2014/main" id="{4CA0316A-000E-7B93-F2BA-4370E8CDC283}"/>
              </a:ext>
            </a:extLst>
          </p:cNvPr>
          <p:cNvPicPr>
            <a:picLocks noChangeAspect="1"/>
          </p:cNvPicPr>
          <p:nvPr/>
        </p:nvPicPr>
        <p:blipFill>
          <a:blip r:embed="rId3"/>
          <a:stretch>
            <a:fillRect/>
          </a:stretch>
        </p:blipFill>
        <p:spPr>
          <a:xfrm>
            <a:off x="1318839" y="1032740"/>
            <a:ext cx="9554321" cy="5654251"/>
          </a:xfrm>
          <a:prstGeom prst="rect">
            <a:avLst/>
          </a:prstGeom>
        </p:spPr>
      </p:pic>
    </p:spTree>
    <p:extLst>
      <p:ext uri="{BB962C8B-B14F-4D97-AF65-F5344CB8AC3E}">
        <p14:creationId xmlns:p14="http://schemas.microsoft.com/office/powerpoint/2010/main" val="1262360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dirty="0">
                <a:solidFill>
                  <a:schemeClr val="bg1"/>
                </a:solidFill>
                <a:latin typeface="Bebas Neue"/>
                <a:sym typeface="Bebas Neue"/>
              </a:rPr>
              <a:t>Red-black tree : </a:t>
            </a:r>
            <a:r>
              <a:rPr lang="en-US" sz="4400" b="1" dirty="0" err="1">
                <a:solidFill>
                  <a:schemeClr val="bg1"/>
                </a:solidFill>
                <a:latin typeface="Bebas Neue"/>
                <a:sym typeface="Bebas Neue"/>
              </a:rPr>
              <a:t>VISUalize</a:t>
            </a:r>
            <a:endParaRPr lang="en-US" sz="1200" dirty="0" err="1"/>
          </a:p>
        </p:txBody>
      </p:sp>
      <p:pic>
        <p:nvPicPr>
          <p:cNvPr id="5" name="Hình ảnh 4">
            <a:extLst>
              <a:ext uri="{FF2B5EF4-FFF2-40B4-BE49-F238E27FC236}">
                <a16:creationId xmlns:a16="http://schemas.microsoft.com/office/drawing/2014/main" id="{70AD42E4-92E1-1B07-7968-A45807F77B86}"/>
              </a:ext>
            </a:extLst>
          </p:cNvPr>
          <p:cNvPicPr>
            <a:picLocks noChangeAspect="1"/>
          </p:cNvPicPr>
          <p:nvPr/>
        </p:nvPicPr>
        <p:blipFill>
          <a:blip r:embed="rId3"/>
          <a:stretch>
            <a:fillRect/>
          </a:stretch>
        </p:blipFill>
        <p:spPr>
          <a:xfrm>
            <a:off x="2227854" y="919750"/>
            <a:ext cx="7736291" cy="5823949"/>
          </a:xfrm>
          <a:prstGeom prst="rect">
            <a:avLst/>
          </a:prstGeom>
        </p:spPr>
      </p:pic>
    </p:spTree>
    <p:extLst>
      <p:ext uri="{BB962C8B-B14F-4D97-AF65-F5344CB8AC3E}">
        <p14:creationId xmlns:p14="http://schemas.microsoft.com/office/powerpoint/2010/main" val="66852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dirty="0">
                <a:solidFill>
                  <a:schemeClr val="bg1"/>
                </a:solidFill>
                <a:latin typeface="Bebas Neue"/>
                <a:sym typeface="Bebas Neue"/>
              </a:rPr>
              <a:t>Red-black tree : </a:t>
            </a:r>
            <a:r>
              <a:rPr lang="en-US" sz="4400" b="1" dirty="0" err="1">
                <a:solidFill>
                  <a:schemeClr val="bg1"/>
                </a:solidFill>
                <a:latin typeface="Bebas Neue"/>
                <a:sym typeface="Bebas Neue"/>
              </a:rPr>
              <a:t>VISUalize</a:t>
            </a:r>
            <a:endParaRPr lang="en-US" sz="1200" dirty="0" err="1"/>
          </a:p>
        </p:txBody>
      </p:sp>
      <p:pic>
        <p:nvPicPr>
          <p:cNvPr id="4" name="Hình ảnh 3">
            <a:extLst>
              <a:ext uri="{FF2B5EF4-FFF2-40B4-BE49-F238E27FC236}">
                <a16:creationId xmlns:a16="http://schemas.microsoft.com/office/drawing/2014/main" id="{C55C99D7-4276-71AD-2A55-269927861E63}"/>
              </a:ext>
            </a:extLst>
          </p:cNvPr>
          <p:cNvPicPr>
            <a:picLocks noChangeAspect="1"/>
          </p:cNvPicPr>
          <p:nvPr/>
        </p:nvPicPr>
        <p:blipFill>
          <a:blip r:embed="rId3"/>
          <a:stretch>
            <a:fillRect/>
          </a:stretch>
        </p:blipFill>
        <p:spPr>
          <a:xfrm>
            <a:off x="2026630" y="938978"/>
            <a:ext cx="8138740" cy="5842821"/>
          </a:xfrm>
          <a:prstGeom prst="rect">
            <a:avLst/>
          </a:prstGeom>
        </p:spPr>
      </p:pic>
    </p:spTree>
    <p:extLst>
      <p:ext uri="{BB962C8B-B14F-4D97-AF65-F5344CB8AC3E}">
        <p14:creationId xmlns:p14="http://schemas.microsoft.com/office/powerpoint/2010/main" val="1045425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dirty="0">
                <a:solidFill>
                  <a:schemeClr val="bg1"/>
                </a:solidFill>
                <a:latin typeface="Bebas Neue"/>
                <a:sym typeface="Bebas Neue"/>
              </a:rPr>
              <a:t>Red-black tree : </a:t>
            </a:r>
            <a:r>
              <a:rPr lang="en-US" sz="4400" b="1" dirty="0" err="1">
                <a:solidFill>
                  <a:schemeClr val="bg1"/>
                </a:solidFill>
                <a:latin typeface="Bebas Neue"/>
                <a:sym typeface="Bebas Neue"/>
              </a:rPr>
              <a:t>VISUalize</a:t>
            </a:r>
            <a:endParaRPr lang="en-US" sz="1200" dirty="0" err="1"/>
          </a:p>
        </p:txBody>
      </p:sp>
      <p:pic>
        <p:nvPicPr>
          <p:cNvPr id="4" name="Hình ảnh 3">
            <a:extLst>
              <a:ext uri="{FF2B5EF4-FFF2-40B4-BE49-F238E27FC236}">
                <a16:creationId xmlns:a16="http://schemas.microsoft.com/office/drawing/2014/main" id="{032E178D-9C33-D818-66BA-511CF7E17296}"/>
              </a:ext>
            </a:extLst>
          </p:cNvPr>
          <p:cNvPicPr>
            <a:picLocks noChangeAspect="1"/>
          </p:cNvPicPr>
          <p:nvPr/>
        </p:nvPicPr>
        <p:blipFill>
          <a:blip r:embed="rId3"/>
          <a:stretch>
            <a:fillRect/>
          </a:stretch>
        </p:blipFill>
        <p:spPr>
          <a:xfrm>
            <a:off x="2518410" y="1185737"/>
            <a:ext cx="7155180" cy="5319837"/>
          </a:xfrm>
          <a:prstGeom prst="rect">
            <a:avLst/>
          </a:prstGeom>
        </p:spPr>
      </p:pic>
    </p:spTree>
    <p:extLst>
      <p:ext uri="{BB962C8B-B14F-4D97-AF65-F5344CB8AC3E}">
        <p14:creationId xmlns:p14="http://schemas.microsoft.com/office/powerpoint/2010/main" val="394797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dirty="0">
                <a:solidFill>
                  <a:schemeClr val="bg1"/>
                </a:solidFill>
                <a:latin typeface="Bebas Neue"/>
                <a:sym typeface="Bebas Neue"/>
              </a:rPr>
              <a:t>Red-black tree : </a:t>
            </a:r>
            <a:r>
              <a:rPr lang="en-US" sz="4400" b="1" dirty="0" err="1">
                <a:solidFill>
                  <a:schemeClr val="bg1"/>
                </a:solidFill>
                <a:latin typeface="Bebas Neue"/>
                <a:sym typeface="Bebas Neue"/>
              </a:rPr>
              <a:t>VISUalize</a:t>
            </a:r>
            <a:endParaRPr lang="en-US" sz="1200" dirty="0" err="1"/>
          </a:p>
        </p:txBody>
      </p:sp>
      <p:pic>
        <p:nvPicPr>
          <p:cNvPr id="4" name="Hình ảnh 3">
            <a:extLst>
              <a:ext uri="{FF2B5EF4-FFF2-40B4-BE49-F238E27FC236}">
                <a16:creationId xmlns:a16="http://schemas.microsoft.com/office/drawing/2014/main" id="{EC35CEA3-2667-D84B-341F-3C6511C71303}"/>
              </a:ext>
            </a:extLst>
          </p:cNvPr>
          <p:cNvPicPr>
            <a:picLocks noChangeAspect="1"/>
          </p:cNvPicPr>
          <p:nvPr/>
        </p:nvPicPr>
        <p:blipFill>
          <a:blip r:embed="rId3"/>
          <a:stretch>
            <a:fillRect/>
          </a:stretch>
        </p:blipFill>
        <p:spPr>
          <a:xfrm>
            <a:off x="994650" y="1147379"/>
            <a:ext cx="10202699" cy="5496692"/>
          </a:xfrm>
          <a:prstGeom prst="rect">
            <a:avLst/>
          </a:prstGeom>
        </p:spPr>
      </p:pic>
    </p:spTree>
    <p:extLst>
      <p:ext uri="{BB962C8B-B14F-4D97-AF65-F5344CB8AC3E}">
        <p14:creationId xmlns:p14="http://schemas.microsoft.com/office/powerpoint/2010/main" val="1620415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dirty="0">
                <a:solidFill>
                  <a:schemeClr val="bg1"/>
                </a:solidFill>
                <a:latin typeface="Bebas Neue"/>
                <a:sym typeface="Bebas Neue"/>
              </a:rPr>
              <a:t>Red-black tree : </a:t>
            </a:r>
            <a:r>
              <a:rPr lang="en-US" sz="4400" b="1" dirty="0" err="1">
                <a:solidFill>
                  <a:schemeClr val="bg1"/>
                </a:solidFill>
                <a:latin typeface="Bebas Neue"/>
                <a:sym typeface="Bebas Neue"/>
              </a:rPr>
              <a:t>VISUalize</a:t>
            </a:r>
            <a:endParaRPr lang="en-US" sz="1200" dirty="0" err="1"/>
          </a:p>
        </p:txBody>
      </p:sp>
      <p:pic>
        <p:nvPicPr>
          <p:cNvPr id="4" name="Hình ảnh 3">
            <a:extLst>
              <a:ext uri="{FF2B5EF4-FFF2-40B4-BE49-F238E27FC236}">
                <a16:creationId xmlns:a16="http://schemas.microsoft.com/office/drawing/2014/main" id="{22A17FC5-897E-049F-9C92-E513A6B2E871}"/>
              </a:ext>
            </a:extLst>
          </p:cNvPr>
          <p:cNvPicPr>
            <a:picLocks noChangeAspect="1"/>
          </p:cNvPicPr>
          <p:nvPr/>
        </p:nvPicPr>
        <p:blipFill>
          <a:blip r:embed="rId3"/>
          <a:stretch>
            <a:fillRect/>
          </a:stretch>
        </p:blipFill>
        <p:spPr>
          <a:xfrm>
            <a:off x="1956630" y="1055025"/>
            <a:ext cx="8278739" cy="5619924"/>
          </a:xfrm>
          <a:prstGeom prst="rect">
            <a:avLst/>
          </a:prstGeom>
        </p:spPr>
      </p:pic>
    </p:spTree>
    <p:extLst>
      <p:ext uri="{BB962C8B-B14F-4D97-AF65-F5344CB8AC3E}">
        <p14:creationId xmlns:p14="http://schemas.microsoft.com/office/powerpoint/2010/main" val="3269383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AE03858C-46A6-3210-5495-2C48B0F9DC12}"/>
              </a:ext>
            </a:extLst>
          </p:cNvPr>
          <p:cNvSpPr/>
          <p:nvPr/>
        </p:nvSpPr>
        <p:spPr>
          <a:xfrm>
            <a:off x="0" y="0"/>
            <a:ext cx="12192000" cy="788894"/>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dirty="0">
                <a:solidFill>
                  <a:schemeClr val="bg1"/>
                </a:solidFill>
                <a:latin typeface="Bebas Neue"/>
                <a:sym typeface="Bebas Neue"/>
              </a:rPr>
              <a:t>Red-black tree : </a:t>
            </a:r>
            <a:r>
              <a:rPr lang="en-US" sz="4400" b="1" dirty="0" err="1">
                <a:solidFill>
                  <a:schemeClr val="bg1"/>
                </a:solidFill>
                <a:latin typeface="Bebas Neue"/>
                <a:sym typeface="Bebas Neue"/>
              </a:rPr>
              <a:t>VISUalize</a:t>
            </a:r>
            <a:endParaRPr lang="en-US" sz="1200" dirty="0" err="1"/>
          </a:p>
        </p:txBody>
      </p:sp>
      <p:pic>
        <p:nvPicPr>
          <p:cNvPr id="3" name="Hình ảnh 2" descr="Animation of the behavior of a red-black search tree">
            <a:extLst>
              <a:ext uri="{FF2B5EF4-FFF2-40B4-BE49-F238E27FC236}">
                <a16:creationId xmlns:a16="http://schemas.microsoft.com/office/drawing/2014/main" id="{4FCBAB0B-A54E-E783-B94E-61477C5AF0F7}"/>
              </a:ext>
            </a:extLst>
          </p:cNvPr>
          <p:cNvPicPr>
            <a:picLocks noChangeAspect="1"/>
          </p:cNvPicPr>
          <p:nvPr/>
        </p:nvPicPr>
        <p:blipFill>
          <a:blip r:embed="rId3"/>
          <a:stretch>
            <a:fillRect/>
          </a:stretch>
        </p:blipFill>
        <p:spPr>
          <a:xfrm>
            <a:off x="226483" y="1271415"/>
            <a:ext cx="11823700" cy="4188170"/>
          </a:xfrm>
          <a:prstGeom prst="rect">
            <a:avLst/>
          </a:prstGeom>
        </p:spPr>
      </p:pic>
      <p:sp>
        <p:nvSpPr>
          <p:cNvPr id="5" name="Hộp Văn bản 4">
            <a:extLst>
              <a:ext uri="{FF2B5EF4-FFF2-40B4-BE49-F238E27FC236}">
                <a16:creationId xmlns:a16="http://schemas.microsoft.com/office/drawing/2014/main" id="{75C13E67-4DE1-91D7-D982-175619092222}"/>
              </a:ext>
            </a:extLst>
          </p:cNvPr>
          <p:cNvSpPr txBox="1"/>
          <p:nvPr/>
        </p:nvSpPr>
        <p:spPr>
          <a:xfrm>
            <a:off x="226483" y="6128670"/>
            <a:ext cx="6227378" cy="307777"/>
          </a:xfrm>
          <a:prstGeom prst="rect">
            <a:avLst/>
          </a:prstGeom>
          <a:noFill/>
        </p:spPr>
        <p:txBody>
          <a:bodyPr wrap="square">
            <a:spAutoFit/>
          </a:bodyPr>
          <a:lstStyle/>
          <a:p>
            <a:r>
              <a:rPr lang="en-US"/>
              <a:t>https://www.cs.usfca.edu/~galles/visualization/RedBlack.html</a:t>
            </a:r>
          </a:p>
        </p:txBody>
      </p:sp>
    </p:spTree>
    <p:extLst>
      <p:ext uri="{BB962C8B-B14F-4D97-AF65-F5344CB8AC3E}">
        <p14:creationId xmlns:p14="http://schemas.microsoft.com/office/powerpoint/2010/main" val="2196139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132041" y="1257200"/>
            <a:ext cx="9932383" cy="2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8800"/>
              <a:t>Thank you</a:t>
            </a:r>
            <a:endParaRPr sz="8800"/>
          </a:p>
        </p:txBody>
      </p:sp>
      <p:sp>
        <p:nvSpPr>
          <p:cNvPr id="106" name="Google Shape;106;p1"/>
          <p:cNvSpPr txBox="1">
            <a:spLocks noGrp="1"/>
          </p:cNvSpPr>
          <p:nvPr>
            <p:ph type="subTitle" idx="1"/>
          </p:nvPr>
        </p:nvSpPr>
        <p:spPr>
          <a:xfrm>
            <a:off x="2952734" y="4394994"/>
            <a:ext cx="5890400" cy="492400"/>
          </a:xfrm>
          <a:prstGeom prst="rect">
            <a:avLst/>
          </a:prstGeom>
          <a:noFill/>
          <a:ln>
            <a:noFill/>
          </a:ln>
        </p:spPr>
        <p:txBody>
          <a:bodyPr spcFirstLastPara="1" wrap="square" lIns="91425" tIns="91425" rIns="91425" bIns="91425" anchor="ctr" anchorCtr="0">
            <a:noAutofit/>
          </a:bodyPr>
          <a:lstStyle/>
          <a:p>
            <a:pPr marL="457200" lvl="0" indent="-342900" algn="ctr" rtl="0">
              <a:lnSpc>
                <a:spcPct val="100000"/>
              </a:lnSpc>
              <a:spcBef>
                <a:spcPts val="0"/>
              </a:spcBef>
              <a:spcAft>
                <a:spcPts val="0"/>
              </a:spcAft>
              <a:buClr>
                <a:srgbClr val="000000"/>
              </a:buClr>
              <a:buSzPts val="1800"/>
              <a:buNone/>
            </a:pPr>
            <a:r>
              <a:rPr lang="en-US" sz="2000"/>
              <a:t>Presenter: Trinh Cao Cuong</a:t>
            </a:r>
            <a:endParaRPr sz="2000"/>
          </a:p>
        </p:txBody>
      </p:sp>
      <p:sp>
        <p:nvSpPr>
          <p:cNvPr id="4" name="Google Shape;106;p1"/>
          <p:cNvSpPr txBox="1">
            <a:spLocks/>
          </p:cNvSpPr>
          <p:nvPr/>
        </p:nvSpPr>
        <p:spPr>
          <a:xfrm>
            <a:off x="2952734" y="6080103"/>
            <a:ext cx="5890400" cy="4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800"/>
              <a:buFont typeface="Overpass"/>
              <a:buNone/>
              <a:defRPr sz="1800" b="0" i="0" u="none" strike="noStrike" cap="none">
                <a:solidFill>
                  <a:schemeClr val="lt1"/>
                </a:solidFill>
                <a:latin typeface="Overpass Light"/>
                <a:ea typeface="Overpass Light"/>
                <a:cs typeface="Overpass Light"/>
                <a:sym typeface="Overpass Light"/>
              </a:defRPr>
            </a:lvl1pPr>
            <a:lvl2pPr marL="914400" marR="0" lvl="1"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2pPr>
            <a:lvl3pPr marL="1371600" marR="0" lvl="2"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3pPr>
            <a:lvl4pPr marL="1828800" marR="0" lvl="3"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4pPr>
            <a:lvl5pPr marL="2286000" marR="0" lvl="4"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5pPr>
            <a:lvl6pPr marL="2743200" marR="0" lvl="5"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6pPr>
            <a:lvl7pPr marL="3200400" marR="0" lvl="6"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7pPr>
            <a:lvl8pPr marL="3657600" marR="0" lvl="7"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8pPr>
            <a:lvl9pPr marL="4114800" marR="0" lvl="8" indent="-317500" algn="r" rtl="0">
              <a:lnSpc>
                <a:spcPct val="100000"/>
              </a:lnSpc>
              <a:spcBef>
                <a:spcPts val="0"/>
              </a:spcBef>
              <a:spcAft>
                <a:spcPts val="0"/>
              </a:spcAft>
              <a:buClr>
                <a:srgbClr val="434343"/>
              </a:buClr>
              <a:buSzPts val="2800"/>
              <a:buFont typeface="Overpass"/>
              <a:buNone/>
              <a:defRPr sz="3733" b="0" i="0" u="none" strike="noStrike" cap="none">
                <a:solidFill>
                  <a:srgbClr val="434343"/>
                </a:solidFill>
                <a:latin typeface="Overpass"/>
                <a:ea typeface="Overpass"/>
                <a:cs typeface="Overpass"/>
                <a:sym typeface="Overpass"/>
              </a:defRPr>
            </a:lvl9pPr>
          </a:lstStyle>
          <a:p>
            <a:r>
              <a:rPr lang="en-US" sz="1600"/>
              <a:t>4/2024</a:t>
            </a:r>
          </a:p>
        </p:txBody>
      </p:sp>
    </p:spTree>
    <p:extLst>
      <p:ext uri="{BB962C8B-B14F-4D97-AF65-F5344CB8AC3E}">
        <p14:creationId xmlns:p14="http://schemas.microsoft.com/office/powerpoint/2010/main" val="275180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inimal Marketing by Slidesgo">
  <a:themeElements>
    <a:clrScheme name="Simple Light">
      <a:dk1>
        <a:srgbClr val="D82727"/>
      </a:dk1>
      <a:lt1>
        <a:srgbClr val="FFFFFF"/>
      </a:lt1>
      <a:dk2>
        <a:srgbClr val="FFFFFF"/>
      </a:dk2>
      <a:lt2>
        <a:srgbClr val="FFFFFF"/>
      </a:lt2>
      <a:accent1>
        <a:srgbClr val="D82727"/>
      </a:accent1>
      <a:accent2>
        <a:srgbClr val="D82727"/>
      </a:accent2>
      <a:accent3>
        <a:srgbClr val="FFFFFF"/>
      </a:accent3>
      <a:accent4>
        <a:srgbClr val="D82727"/>
      </a:accent4>
      <a:accent5>
        <a:srgbClr val="FFFFFF"/>
      </a:accent5>
      <a:accent6>
        <a:srgbClr val="D82727"/>
      </a:accent6>
      <a:hlink>
        <a:srgbClr val="D8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5467026497424AAFC3CB24DF04293C" ma:contentTypeVersion="16" ma:contentTypeDescription="Create a new document." ma:contentTypeScope="" ma:versionID="6cec2adc8f938025a0720c94d28b1a8d">
  <xsd:schema xmlns:xsd="http://www.w3.org/2001/XMLSchema" xmlns:xs="http://www.w3.org/2001/XMLSchema" xmlns:p="http://schemas.microsoft.com/office/2006/metadata/properties" xmlns:ns3="dddbb9b4-8455-4809-8d44-91554a7083e2" xmlns:ns4="e98b9928-0781-460d-b37e-f64b2fc2cd06" targetNamespace="http://schemas.microsoft.com/office/2006/metadata/properties" ma:root="true" ma:fieldsID="45b4518d9891ecabb4de0725659c070a" ns3:_="" ns4:_="">
    <xsd:import namespace="dddbb9b4-8455-4809-8d44-91554a7083e2"/>
    <xsd:import namespace="e98b9928-0781-460d-b37e-f64b2fc2cd0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DateTaken" minOccurs="0"/>
                <xsd:element ref="ns4:MediaServiceObjectDetectorVersions" minOccurs="0"/>
                <xsd:element ref="ns4:MediaServiceAutoTags" minOccurs="0"/>
                <xsd:element ref="ns4:MediaLengthInSeconds" minOccurs="0"/>
                <xsd:element ref="ns4:MediaServiceLocation" minOccurs="0"/>
                <xsd:element ref="ns4:MediaServiceGenerationTime" minOccurs="0"/>
                <xsd:element ref="ns4:MediaServiceEventHashCode" minOccurs="0"/>
                <xsd:element ref="ns4:MediaServiceSearchProperties" minOccurs="0"/>
                <xsd:element ref="ns4:MediaServiceSystem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bb9b4-8455-4809-8d44-91554a7083e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8b9928-0781-460d-b37e-f64b2fc2cd0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dexed="true"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98b9928-0781-460d-b37e-f64b2fc2cd06" xsi:nil="true"/>
  </documentManagement>
</p:properties>
</file>

<file path=customXml/itemProps1.xml><?xml version="1.0" encoding="utf-8"?>
<ds:datastoreItem xmlns:ds="http://schemas.openxmlformats.org/officeDocument/2006/customXml" ds:itemID="{D940DB7B-B0A0-4026-A052-6D0087B90DD7}">
  <ds:schemaRefs>
    <ds:schemaRef ds:uri="dddbb9b4-8455-4809-8d44-91554a7083e2"/>
    <ds:schemaRef ds:uri="e98b9928-0781-460d-b37e-f64b2fc2cd0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9AB6B80-59D7-451A-A99F-FFE154360B56}">
  <ds:schemaRefs>
    <ds:schemaRef ds:uri="http://schemas.microsoft.com/sharepoint/v3/contenttype/forms"/>
  </ds:schemaRefs>
</ds:datastoreItem>
</file>

<file path=customXml/itemProps3.xml><?xml version="1.0" encoding="utf-8"?>
<ds:datastoreItem xmlns:ds="http://schemas.openxmlformats.org/officeDocument/2006/customXml" ds:itemID="{32CD5BA9-C805-403E-B543-F44A077CE3AE}">
  <ds:schemaRefs>
    <ds:schemaRef ds:uri="http://schemas.microsoft.com/office/2006/documentManagement/types"/>
    <ds:schemaRef ds:uri="http://purl.org/dc/dcmitype/"/>
    <ds:schemaRef ds:uri="http://purl.org/dc/terms/"/>
    <ds:schemaRef ds:uri="http://schemas.microsoft.com/office/infopath/2007/PartnerControls"/>
    <ds:schemaRef ds:uri="http://schemas.microsoft.com/office/2006/metadata/properties"/>
    <ds:schemaRef ds:uri="e98b9928-0781-460d-b37e-f64b2fc2cd06"/>
    <ds:schemaRef ds:uri="http://www.w3.org/XML/1998/namespace"/>
    <ds:schemaRef ds:uri="http://purl.org/dc/elements/1.1/"/>
    <ds:schemaRef ds:uri="http://schemas.openxmlformats.org/package/2006/metadata/core-properties"/>
    <ds:schemaRef ds:uri="dddbb9b4-8455-4809-8d44-91554a7083e2"/>
  </ds:schemaRefs>
</ds:datastoreItem>
</file>

<file path=docProps/app.xml><?xml version="1.0" encoding="utf-8"?>
<Properties xmlns="http://schemas.openxmlformats.org/officeDocument/2006/extended-properties" xmlns:vt="http://schemas.openxmlformats.org/officeDocument/2006/docPropsVTypes">
  <TotalTime>3853</TotalTime>
  <Words>2811</Words>
  <Application>Microsoft Office PowerPoint</Application>
  <PresentationFormat>Màn hình rộng</PresentationFormat>
  <Paragraphs>535</Paragraphs>
  <Slides>98</Slides>
  <Notes>93</Notes>
  <HiddenSlides>0</HiddenSlides>
  <MMClips>0</MMClips>
  <ScaleCrop>false</ScaleCrop>
  <HeadingPairs>
    <vt:vector size="4" baseType="variant">
      <vt:variant>
        <vt:lpstr>Chủ đề</vt:lpstr>
      </vt:variant>
      <vt:variant>
        <vt:i4>1</vt:i4>
      </vt:variant>
      <vt:variant>
        <vt:lpstr>Tiêu đề Bản chiếu</vt:lpstr>
      </vt:variant>
      <vt:variant>
        <vt:i4>98</vt:i4>
      </vt:variant>
    </vt:vector>
  </HeadingPairs>
  <TitlesOfParts>
    <vt:vector size="99" baseType="lpstr">
      <vt:lpstr>Minimal Marketing by Slidesgo</vt:lpstr>
      <vt:lpstr>Tree Data structure</vt:lpstr>
      <vt:lpstr>Table of contents</vt:lpstr>
      <vt:lpstr>1.</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2.</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3.</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4.</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5.</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Netconf and yang model</dc:title>
  <dc:creator>trangtth20</dc:creator>
  <cp:lastModifiedBy>Trinh Cao Cuong 20212714</cp:lastModifiedBy>
  <cp:revision>2</cp:revision>
  <dcterms:created xsi:type="dcterms:W3CDTF">2022-05-05T04:27:40Z</dcterms:created>
  <dcterms:modified xsi:type="dcterms:W3CDTF">2024-10-08T03:15:59Z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0x0101003B5467026497424AAFC3CB24DF04293C</vt:lpwstr>
  </property>
</Properties>
</file>